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1"/>
  </p:notesMasterIdLst>
  <p:sldIdLst>
    <p:sldId id="322" r:id="rId4"/>
    <p:sldId id="307" r:id="rId5"/>
    <p:sldId id="309" r:id="rId6"/>
    <p:sldId id="310" r:id="rId7"/>
    <p:sldId id="311" r:id="rId8"/>
    <p:sldId id="312" r:id="rId9"/>
    <p:sldId id="313" r:id="rId10"/>
    <p:sldId id="314" r:id="rId11"/>
    <p:sldId id="315" r:id="rId12"/>
    <p:sldId id="316" r:id="rId13"/>
    <p:sldId id="317" r:id="rId14"/>
    <p:sldId id="318" r:id="rId15"/>
    <p:sldId id="319" r:id="rId16"/>
    <p:sldId id="323" r:id="rId17"/>
    <p:sldId id="287" r:id="rId18"/>
    <p:sldId id="303" r:id="rId19"/>
    <p:sldId id="327" r:id="rId20"/>
    <p:sldId id="286" r:id="rId21"/>
    <p:sldId id="291" r:id="rId22"/>
    <p:sldId id="289" r:id="rId23"/>
    <p:sldId id="292" r:id="rId24"/>
    <p:sldId id="290" r:id="rId25"/>
    <p:sldId id="324" r:id="rId26"/>
    <p:sldId id="293" r:id="rId27"/>
    <p:sldId id="304" r:id="rId28"/>
    <p:sldId id="288" r:id="rId29"/>
    <p:sldId id="295" r:id="rId30"/>
    <p:sldId id="326" r:id="rId31"/>
    <p:sldId id="296" r:id="rId32"/>
    <p:sldId id="305" r:id="rId33"/>
    <p:sldId id="297" r:id="rId34"/>
    <p:sldId id="325" r:id="rId35"/>
    <p:sldId id="298" r:id="rId36"/>
    <p:sldId id="299" r:id="rId37"/>
    <p:sldId id="301" r:id="rId38"/>
    <p:sldId id="300" r:id="rId39"/>
    <p:sldId id="302"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5" autoAdjust="0"/>
    <p:restoredTop sz="42447" autoAdjust="0"/>
  </p:normalViewPr>
  <p:slideViewPr>
    <p:cSldViewPr>
      <p:cViewPr>
        <p:scale>
          <a:sx n="50" d="100"/>
          <a:sy n="50" d="100"/>
        </p:scale>
        <p:origin x="-1949" y="37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4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216C742-A807-441D-A316-122D5D34AD26}" type="datetimeFigureOut">
              <a:rPr lang="en-US"/>
              <a:pPr>
                <a:defRPr/>
              </a:pPr>
              <a:t>10/31/2013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8FA17B2-9971-411E-B496-E8175EF2DA2B}" type="slidenum">
              <a:rPr lang="en-US"/>
              <a:pPr>
                <a:defRPr/>
              </a:pPr>
              <a:t>‹#›</a:t>
            </a:fld>
            <a:endParaRPr lang="en-US"/>
          </a:p>
        </p:txBody>
      </p:sp>
    </p:spTree>
    <p:extLst>
      <p:ext uri="{BB962C8B-B14F-4D97-AF65-F5344CB8AC3E}">
        <p14:creationId xmlns:p14="http://schemas.microsoft.com/office/powerpoint/2010/main" val="24560126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en.wikipedia.org/wiki/Pathogen-associated_molecular_patter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You can build devices</a:t>
            </a:r>
            <a:r>
              <a:rPr lang="en-US" baseline="0" dirty="0" smtClean="0"/>
              <a:t> as sensors, actuators, and processes and then recombine them to link environmental phenomena to responses in cellular behavior.</a:t>
            </a:r>
            <a:endParaRPr lang="en-US" dirty="0" smtClean="0"/>
          </a:p>
        </p:txBody>
      </p:sp>
      <p:sp>
        <p:nvSpPr>
          <p:cNvPr id="4" name="Slide Number Placeholder 3"/>
          <p:cNvSpPr>
            <a:spLocks noGrp="1"/>
          </p:cNvSpPr>
          <p:nvPr>
            <p:ph type="sldNum" sz="quarter" idx="5"/>
          </p:nvPr>
        </p:nvSpPr>
        <p:spPr/>
        <p:txBody>
          <a:bodyPr/>
          <a:lstStyle/>
          <a:p>
            <a:pPr>
              <a:defRPr/>
            </a:pPr>
            <a:fld id="{99880AF6-D421-4D26-B6DB-0398DA3F36A4}" type="slidenum">
              <a:rPr lang="en-US">
                <a:solidFill>
                  <a:prstClr val="black"/>
                </a:solidFill>
              </a:rPr>
              <a:pPr>
                <a:defRPr/>
              </a:p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 can infer</a:t>
            </a:r>
            <a:r>
              <a:rPr lang="en-US" baseline="0" dirty="0" smtClean="0"/>
              <a:t> the response of this system by merging these two transfer functions. </a:t>
            </a:r>
          </a:p>
          <a:p>
            <a:pPr eaLnBrk="1" hangingPunct="1"/>
            <a:r>
              <a:rPr lang="en-US" baseline="0" dirty="0" smtClean="0"/>
              <a:t>*</a:t>
            </a:r>
          </a:p>
          <a:p>
            <a:pPr eaLnBrk="1" hangingPunct="1"/>
            <a:r>
              <a:rPr lang="en-US" baseline="0" dirty="0" smtClean="0"/>
              <a:t>Suppose we grow the bacteria at 10^-5  molar arabinose.  * We would expect a transcriptional output around 700 for the </a:t>
            </a:r>
            <a:r>
              <a:rPr lang="en-US" baseline="0" dirty="0" err="1" smtClean="0"/>
              <a:t>transciption</a:t>
            </a:r>
            <a:r>
              <a:rPr lang="en-US" baseline="0" dirty="0" smtClean="0"/>
              <a:t> rate.  700 transcripts puts us fairly close to the optimal invasiveness.</a:t>
            </a:r>
          </a:p>
          <a:p>
            <a:pPr eaLnBrk="1" hangingPunct="1"/>
            <a:r>
              <a:rPr lang="en-US" baseline="0" dirty="0" smtClean="0"/>
              <a:t>*</a:t>
            </a:r>
          </a:p>
          <a:p>
            <a:pPr eaLnBrk="1" hangingPunct="1"/>
            <a:r>
              <a:rPr lang="en-US" dirty="0" smtClean="0"/>
              <a:t>If we do this analysis for all concentrations of arabinose,</a:t>
            </a:r>
            <a:r>
              <a:rPr lang="en-US" baseline="0" dirty="0" smtClean="0"/>
              <a:t> we can predict the transfer function for invasion as a function of input arabinose concentration.  </a:t>
            </a:r>
            <a:r>
              <a:rPr lang="en-US" baseline="0" dirty="0" err="1" smtClean="0"/>
              <a:t>Suprisingly</a:t>
            </a:r>
            <a:r>
              <a:rPr lang="en-US" baseline="0" dirty="0" smtClean="0"/>
              <a:t>, we get a very non-intuitive curve.  The invasiveness has a high efficiency at all the low arabinose concentrations and a low invasiveness at the high arabinose concentrations!  This miss-match between transfer functions is commonly observed in these aggregate devices, but fortunately they can usually be ‘fixed’ with a little tuning.</a:t>
            </a:r>
            <a:endParaRPr lang="en-US" dirty="0" smtClean="0"/>
          </a:p>
        </p:txBody>
      </p:sp>
      <p:sp>
        <p:nvSpPr>
          <p:cNvPr id="4" name="Slide Number Placeholder 3"/>
          <p:cNvSpPr>
            <a:spLocks noGrp="1"/>
          </p:cNvSpPr>
          <p:nvPr>
            <p:ph type="sldNum" sz="quarter" idx="5"/>
          </p:nvPr>
        </p:nvSpPr>
        <p:spPr/>
        <p:txBody>
          <a:bodyPr/>
          <a:lstStyle/>
          <a:p>
            <a:pPr>
              <a:defRPr/>
            </a:pPr>
            <a:fld id="{104A0367-87A5-4AAB-A0DE-B0BEA9F002C9}" type="slidenum">
              <a:rPr lang="en-US">
                <a:solidFill>
                  <a:prstClr val="black"/>
                </a:solidFill>
              </a:rPr>
              <a:pPr>
                <a:defRPr/>
              </a:pPr>
              <a:t>10</a:t>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The </a:t>
            </a:r>
            <a:r>
              <a:rPr lang="en-US" dirty="0" err="1" smtClean="0"/>
              <a:t>reostat</a:t>
            </a:r>
            <a:r>
              <a:rPr lang="en-US" baseline="0" dirty="0" smtClean="0"/>
              <a:t> that is easy to tune in this system is the curve relating transcription activity and translated protein.</a:t>
            </a:r>
            <a:endParaRPr lang="en-US" dirty="0" smtClean="0"/>
          </a:p>
        </p:txBody>
      </p:sp>
      <p:sp>
        <p:nvSpPr>
          <p:cNvPr id="4" name="Slide Number Placeholder 3"/>
          <p:cNvSpPr>
            <a:spLocks noGrp="1"/>
          </p:cNvSpPr>
          <p:nvPr>
            <p:ph type="sldNum" sz="quarter" idx="5"/>
          </p:nvPr>
        </p:nvSpPr>
        <p:spPr/>
        <p:txBody>
          <a:bodyPr/>
          <a:lstStyle/>
          <a:p>
            <a:pPr>
              <a:defRPr/>
            </a:pPr>
            <a:fld id="{D4CF0553-C5CF-4E28-97C8-57517316972B}" type="slidenum">
              <a:rPr lang="en-US">
                <a:solidFill>
                  <a:prstClr val="black"/>
                </a:solidFill>
              </a:rPr>
              <a:pPr>
                <a:defRPr/>
              </a:pPr>
              <a:t>11</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If we simply tune the RBS, in this case by putting in a weaker translation rate, we can change</a:t>
            </a:r>
            <a:r>
              <a:rPr lang="en-US" baseline="0" dirty="0" smtClean="0"/>
              <a:t> this transfer function, and when we propagate this change through to the entire transfer function,</a:t>
            </a:r>
            <a:endParaRPr lang="en-US" dirty="0" smtClean="0"/>
          </a:p>
        </p:txBody>
      </p:sp>
      <p:sp>
        <p:nvSpPr>
          <p:cNvPr id="4" name="Slide Number Placeholder 3"/>
          <p:cNvSpPr>
            <a:spLocks noGrp="1"/>
          </p:cNvSpPr>
          <p:nvPr>
            <p:ph type="sldNum" sz="quarter" idx="5"/>
          </p:nvPr>
        </p:nvSpPr>
        <p:spPr/>
        <p:txBody>
          <a:bodyPr/>
          <a:lstStyle/>
          <a:p>
            <a:pPr>
              <a:defRPr/>
            </a:pPr>
            <a:fld id="{ECF437F2-C894-49DC-967E-2D1AA083250D}" type="slidenum">
              <a:rPr lang="en-US">
                <a:solidFill>
                  <a:prstClr val="black"/>
                </a:solidFill>
              </a:rPr>
              <a:pPr>
                <a:defRPr/>
              </a:pPr>
              <a:t>12</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 get the expected circuit response.</a:t>
            </a:r>
          </a:p>
        </p:txBody>
      </p:sp>
      <p:sp>
        <p:nvSpPr>
          <p:cNvPr id="4" name="Slide Number Placeholder 3"/>
          <p:cNvSpPr>
            <a:spLocks noGrp="1"/>
          </p:cNvSpPr>
          <p:nvPr>
            <p:ph type="sldNum" sz="quarter" idx="5"/>
          </p:nvPr>
        </p:nvSpPr>
        <p:spPr/>
        <p:txBody>
          <a:bodyPr/>
          <a:lstStyle/>
          <a:p>
            <a:pPr>
              <a:defRPr/>
            </a:pPr>
            <a:fld id="{CCA38F96-48AF-4D5E-A1F6-37DB9B14E580}" type="slidenum">
              <a:rPr lang="en-US">
                <a:solidFill>
                  <a:prstClr val="black"/>
                </a:solidFill>
              </a:rPr>
              <a:pPr>
                <a:defRPr/>
              </a:pPr>
              <a:t>13</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The E. coli species</a:t>
            </a:r>
            <a:r>
              <a:rPr lang="en-US" baseline="0" dirty="0" smtClean="0"/>
              <a:t> is composed of many thousands of variant strains, some of which are pathogenic.  </a:t>
            </a:r>
            <a:endParaRPr lang="en-US" dirty="0" smtClean="0"/>
          </a:p>
        </p:txBody>
      </p:sp>
      <p:sp>
        <p:nvSpPr>
          <p:cNvPr id="4" name="Slide Number Placeholder 3"/>
          <p:cNvSpPr>
            <a:spLocks noGrp="1"/>
          </p:cNvSpPr>
          <p:nvPr>
            <p:ph type="sldNum" sz="quarter" idx="5"/>
          </p:nvPr>
        </p:nvSpPr>
        <p:spPr/>
        <p:txBody>
          <a:bodyPr/>
          <a:lstStyle/>
          <a:p>
            <a:pPr>
              <a:defRPr/>
            </a:pPr>
            <a:fld id="{99880AF6-D421-4D26-B6DB-0398DA3F36A4}" type="slidenum">
              <a:rPr lang="en-US">
                <a:solidFill>
                  <a:prstClr val="black"/>
                </a:solidFill>
              </a:rPr>
              <a:pPr>
                <a:defRPr/>
              </a:pPr>
              <a:t>14</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 study by </a:t>
            </a:r>
            <a:r>
              <a:rPr lang="en-US" dirty="0" err="1" smtClean="0"/>
              <a:t>Sansonetti</a:t>
            </a:r>
            <a:r>
              <a:rPr lang="en-US" dirty="0" smtClean="0"/>
              <a:t> and coworkers,</a:t>
            </a:r>
            <a:r>
              <a:rPr lang="en-US" baseline="0" dirty="0" smtClean="0"/>
              <a:t> they investigate what is the minimal set of genes needed to convert the laboratory K12 strain into a strain functionally equivalent to </a:t>
            </a:r>
            <a:r>
              <a:rPr lang="en-US" baseline="0" dirty="0" err="1" smtClean="0"/>
              <a:t>Shigella</a:t>
            </a:r>
            <a:r>
              <a:rPr lang="en-US" baseline="0" dirty="0" smtClean="0"/>
              <a:t> </a:t>
            </a:r>
            <a:r>
              <a:rPr lang="en-US" baseline="0" dirty="0" err="1" smtClean="0"/>
              <a:t>flexneri</a:t>
            </a:r>
            <a:r>
              <a:rPr lang="en-US" baseline="0" dirty="0" smtClean="0"/>
              <a:t>.  </a:t>
            </a:r>
            <a:r>
              <a:rPr lang="en-US" baseline="0" dirty="0" err="1" smtClean="0"/>
              <a:t>Shigella</a:t>
            </a:r>
            <a:r>
              <a:rPr lang="en-US" baseline="0" dirty="0" smtClean="0"/>
              <a:t> is E. coli’s closest cousin on the phylogenetic tree, but from a clinical perspective the two organisms are quite different.</a:t>
            </a:r>
            <a:endParaRPr lang="en-US" dirty="0" smtClean="0"/>
          </a:p>
        </p:txBody>
      </p:sp>
      <p:sp>
        <p:nvSpPr>
          <p:cNvPr id="4" name="Slide Number Placeholder 3"/>
          <p:cNvSpPr>
            <a:spLocks noGrp="1"/>
          </p:cNvSpPr>
          <p:nvPr>
            <p:ph type="sldNum" sz="quarter" idx="5"/>
          </p:nvPr>
        </p:nvSpPr>
        <p:spPr/>
        <p:txBody>
          <a:bodyPr/>
          <a:lstStyle/>
          <a:p>
            <a:pPr>
              <a:defRPr/>
            </a:pPr>
            <a:fld id="{48ACA9AF-B6CD-49D2-8783-8AB54F0F3E74}"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While most strains of E. coli are harmless commensal bacteria, </a:t>
            </a:r>
            <a:r>
              <a:rPr lang="en-US" dirty="0" err="1" smtClean="0"/>
              <a:t>Shigella</a:t>
            </a:r>
            <a:r>
              <a:rPr lang="en-US" dirty="0" smtClean="0"/>
              <a:t>  are usually pathogenic causing a particularly nasty form of dysentery.  </a:t>
            </a:r>
            <a:r>
              <a:rPr lang="en-US" dirty="0" err="1" smtClean="0"/>
              <a:t>Shigella</a:t>
            </a:r>
            <a:r>
              <a:rPr lang="en-US" dirty="0" smtClean="0"/>
              <a:t> infects animals by oral</a:t>
            </a:r>
            <a:r>
              <a:rPr lang="en-US" baseline="0" dirty="0" smtClean="0"/>
              <a:t> ingestion and enters the </a:t>
            </a:r>
            <a:r>
              <a:rPr lang="en-US" baseline="0" dirty="0" err="1" smtClean="0"/>
              <a:t>intesines</a:t>
            </a:r>
            <a:r>
              <a:rPr lang="en-US" baseline="0" dirty="0" smtClean="0"/>
              <a:t>.  Like many other pathogenic </a:t>
            </a:r>
            <a:r>
              <a:rPr lang="en-US" baseline="0" dirty="0" err="1" smtClean="0"/>
              <a:t>enterobacteria</a:t>
            </a:r>
            <a:r>
              <a:rPr lang="en-US" baseline="0" dirty="0" smtClean="0"/>
              <a:t>, </a:t>
            </a:r>
            <a:r>
              <a:rPr lang="en-US" baseline="0" dirty="0" err="1" smtClean="0"/>
              <a:t>Shigella</a:t>
            </a:r>
            <a:r>
              <a:rPr lang="en-US" baseline="0" dirty="0" smtClean="0"/>
              <a:t> invades M-cells and then macrophages.  </a:t>
            </a:r>
            <a:r>
              <a:rPr lang="en-US" baseline="0" dirty="0" err="1" smtClean="0"/>
              <a:t>Shigella</a:t>
            </a:r>
            <a:r>
              <a:rPr lang="en-US" baseline="0" dirty="0" smtClean="0"/>
              <a:t> then bursts from the phagocytic vacuole and is able to spread from epithelial cell to epithelial cell by polymerizing actin from its poles.  In this way it is able to jet around inside the cytoplasm of the cell and propel itself across cell junctions.</a:t>
            </a:r>
            <a:endParaRPr lang="en-US" dirty="0" smtClean="0"/>
          </a:p>
        </p:txBody>
      </p:sp>
      <p:sp>
        <p:nvSpPr>
          <p:cNvPr id="4" name="Slide Number Placeholder 3"/>
          <p:cNvSpPr>
            <a:spLocks noGrp="1"/>
          </p:cNvSpPr>
          <p:nvPr>
            <p:ph type="sldNum" sz="quarter" idx="5"/>
          </p:nvPr>
        </p:nvSpPr>
        <p:spPr/>
        <p:txBody>
          <a:bodyPr/>
          <a:lstStyle/>
          <a:p>
            <a:pPr>
              <a:defRPr/>
            </a:pPr>
            <a:fld id="{67A9A2F4-8232-426E-919C-1A28A7587EBE}"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This video</a:t>
            </a:r>
            <a:r>
              <a:rPr lang="en-US" baseline="0" dirty="0" smtClean="0"/>
              <a:t> is actually of Listeria, but a similar behavior of actin polymerization-based locomotion is observed when an epithelial cell is invaded by </a:t>
            </a:r>
            <a:r>
              <a:rPr lang="en-US" baseline="0" dirty="0" err="1" smtClean="0"/>
              <a:t>Shigella</a:t>
            </a:r>
            <a:r>
              <a:rPr lang="en-US" baseline="0" dirty="0" smtClean="0"/>
              <a:t>.</a:t>
            </a:r>
            <a:endParaRPr lang="en-US" dirty="0" smtClean="0"/>
          </a:p>
        </p:txBody>
      </p:sp>
      <p:sp>
        <p:nvSpPr>
          <p:cNvPr id="4" name="Slide Number Placeholder 3"/>
          <p:cNvSpPr>
            <a:spLocks noGrp="1"/>
          </p:cNvSpPr>
          <p:nvPr>
            <p:ph type="sldNum" sz="quarter" idx="5"/>
          </p:nvPr>
        </p:nvSpPr>
        <p:spPr/>
        <p:txBody>
          <a:bodyPr/>
          <a:lstStyle/>
          <a:p>
            <a:pPr>
              <a:defRPr/>
            </a:pPr>
            <a:fld id="{67A9A2F4-8232-426E-919C-1A28A7587EBE}"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 experiment they do in this study involves transferring regions of the </a:t>
            </a:r>
            <a:r>
              <a:rPr lang="en-US" dirty="0" err="1" smtClean="0"/>
              <a:t>shigella</a:t>
            </a:r>
            <a:r>
              <a:rPr lang="en-US" dirty="0" smtClean="0"/>
              <a:t> genome into E. coli K12</a:t>
            </a:r>
            <a:r>
              <a:rPr lang="en-US" baseline="0" dirty="0" smtClean="0"/>
              <a:t> and then performing assays to determine what aspects of the pathogenic mechanism transfer. Experiments like this were very popular in the 80’s when much of what we know about the molecular basis of pathogenesis was unraveled. In this study they want to define what is the minimal set of virulence factors needed to make the </a:t>
            </a:r>
            <a:r>
              <a:rPr lang="en-US" baseline="0" dirty="0" err="1" smtClean="0"/>
              <a:t>shigella</a:t>
            </a:r>
            <a:r>
              <a:rPr lang="en-US" baseline="0" dirty="0" smtClean="0"/>
              <a:t> phenotype, and more </a:t>
            </a:r>
            <a:r>
              <a:rPr lang="en-US" baseline="0" dirty="0" err="1" smtClean="0"/>
              <a:t>globably</a:t>
            </a:r>
            <a:r>
              <a:rPr lang="en-US" baseline="0" dirty="0" smtClean="0"/>
              <a:t> they are getting at the question, what makes something a pathogen?</a:t>
            </a:r>
          </a:p>
          <a:p>
            <a:pPr eaLnBrk="1" hangingPunct="1">
              <a:spcBef>
                <a:spcPct val="0"/>
              </a:spcBef>
            </a:pPr>
            <a:r>
              <a:rPr lang="en-US" baseline="0" dirty="0" smtClean="0"/>
              <a:t>*</a:t>
            </a:r>
          </a:p>
          <a:p>
            <a:pPr eaLnBrk="1" hangingPunct="1">
              <a:spcBef>
                <a:spcPct val="0"/>
              </a:spcBef>
            </a:pPr>
            <a:r>
              <a:rPr lang="en-US" baseline="0" dirty="0" smtClean="0"/>
              <a:t>The reconstitute </a:t>
            </a:r>
            <a:r>
              <a:rPr lang="en-US" baseline="0" dirty="0" err="1" smtClean="0"/>
              <a:t>Shigella</a:t>
            </a:r>
            <a:r>
              <a:rPr lang="en-US" baseline="0" dirty="0" smtClean="0"/>
              <a:t> in K12 piece by </a:t>
            </a:r>
            <a:r>
              <a:rPr lang="en-US" baseline="0" dirty="0" err="1" smtClean="0"/>
              <a:t>pipece</a:t>
            </a:r>
            <a:r>
              <a:rPr lang="en-US" baseline="0" dirty="0" smtClean="0"/>
              <a:t> starting with the virulence plasmid.  </a:t>
            </a:r>
          </a:p>
          <a:p>
            <a:pPr eaLnBrk="1" hangingPunct="1">
              <a:spcBef>
                <a:spcPct val="0"/>
              </a:spcBef>
            </a:pPr>
            <a:r>
              <a:rPr lang="en-US" baseline="0" dirty="0" smtClean="0"/>
              <a:t>*</a:t>
            </a:r>
          </a:p>
          <a:p>
            <a:pPr eaLnBrk="1" hangingPunct="1">
              <a:spcBef>
                <a:spcPct val="0"/>
              </a:spcBef>
            </a:pPr>
            <a:r>
              <a:rPr lang="en-US" baseline="0" dirty="0" err="1" smtClean="0"/>
              <a:t>Shigella</a:t>
            </a:r>
            <a:r>
              <a:rPr lang="en-US" baseline="0" dirty="0" smtClean="0"/>
              <a:t> encodes a 220 kb </a:t>
            </a:r>
            <a:r>
              <a:rPr lang="en-US" baseline="0" dirty="0" err="1" smtClean="0"/>
              <a:t>episomal</a:t>
            </a:r>
            <a:r>
              <a:rPr lang="en-US" baseline="0" dirty="0" smtClean="0"/>
              <a:t> DNA that is known to contain many of its virulence factors including its type III secretion systems and the genes for cell-to-cell spreading.</a:t>
            </a:r>
          </a:p>
          <a:p>
            <a:pPr eaLnBrk="1" hangingPunct="1">
              <a:spcBef>
                <a:spcPct val="0"/>
              </a:spcBef>
            </a:pPr>
            <a:r>
              <a:rPr lang="en-US" baseline="0" dirty="0" smtClean="0"/>
              <a:t>*</a:t>
            </a:r>
          </a:p>
          <a:p>
            <a:pPr eaLnBrk="1" hangingPunct="1">
              <a:spcBef>
                <a:spcPct val="0"/>
              </a:spcBef>
            </a:pPr>
            <a:r>
              <a:rPr lang="en-US" baseline="0" dirty="0" smtClean="0"/>
              <a:t>They put this plasmid into E. coli, and then start also adding genomic loci from </a:t>
            </a:r>
            <a:r>
              <a:rPr lang="en-US" baseline="0" dirty="0" err="1" smtClean="0"/>
              <a:t>shigella</a:t>
            </a:r>
            <a:r>
              <a:rPr lang="en-US" baseline="0" dirty="0" smtClean="0"/>
              <a:t>.  Each variant strain is subjected to a battery of assays that each probe different aspects of the pathogenic mechanism.</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3547B93-63D1-48C7-9DC1-6E6BAA4321A7}" type="slidenum">
              <a:rPr lang="en-US" smtClean="0"/>
              <a:pPr fontAlgn="base">
                <a:spcBef>
                  <a:spcPct val="0"/>
                </a:spcBef>
                <a:spcAft>
                  <a:spcPct val="0"/>
                </a:spcAft>
                <a:defRPr/>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They start with strain 395-I of E. coli, which is a K12 MG1655 lineage strain, and they transfer in the virulence plasmid.  At 220kb, transformation using conventional methods is inefficient,</a:t>
            </a:r>
            <a:r>
              <a:rPr lang="en-US" baseline="0" dirty="0" smtClean="0"/>
              <a:t> so usually such large DNAs are mobilized by conjugation methods instead of heat shocking or </a:t>
            </a:r>
            <a:r>
              <a:rPr lang="en-US" baseline="0" dirty="0" err="1" smtClean="0"/>
              <a:t>electroporating</a:t>
            </a:r>
            <a:r>
              <a:rPr lang="en-US" baseline="0" dirty="0" smtClean="0"/>
              <a:t>.</a:t>
            </a:r>
          </a:p>
          <a:p>
            <a:pPr eaLnBrk="1" hangingPunct="1">
              <a:spcBef>
                <a:spcPct val="0"/>
              </a:spcBef>
            </a:pPr>
            <a:r>
              <a:rPr lang="en-US" baseline="0" dirty="0" smtClean="0"/>
              <a:t>*</a:t>
            </a:r>
          </a:p>
          <a:p>
            <a:pPr eaLnBrk="1" hangingPunct="1">
              <a:spcBef>
                <a:spcPct val="0"/>
              </a:spcBef>
            </a:pPr>
            <a:r>
              <a:rPr lang="en-US" dirty="0" smtClean="0"/>
              <a:t>The resulting strain is able to invade </a:t>
            </a:r>
            <a:r>
              <a:rPr lang="en-US" dirty="0" err="1" smtClean="0"/>
              <a:t>HeLa</a:t>
            </a:r>
            <a:r>
              <a:rPr lang="en-US" dirty="0" smtClean="0"/>
              <a:t> cells and escape the vacuole, but all the other tests they perform fail</a:t>
            </a:r>
          </a:p>
          <a:p>
            <a:pPr eaLnBrk="1" hangingPunct="1">
              <a:spcBef>
                <a:spcPct val="0"/>
              </a:spcBef>
            </a:pPr>
            <a:r>
              <a:rPr lang="en-US" dirty="0" smtClean="0"/>
              <a:t>*</a:t>
            </a:r>
          </a:p>
          <a:p>
            <a:pPr eaLnBrk="1" hangingPunct="1">
              <a:spcBef>
                <a:spcPct val="0"/>
              </a:spcBef>
            </a:pPr>
            <a:r>
              <a:rPr lang="en-US" dirty="0" smtClean="0"/>
              <a:t>They</a:t>
            </a:r>
            <a:r>
              <a:rPr lang="en-US" baseline="0" dirty="0" smtClean="0"/>
              <a:t> then start putting in </a:t>
            </a:r>
            <a:r>
              <a:rPr lang="en-US" baseline="0" dirty="0" err="1" smtClean="0"/>
              <a:t>Shigella</a:t>
            </a:r>
            <a:r>
              <a:rPr lang="en-US" baseline="0" dirty="0" smtClean="0"/>
              <a:t> genome loci to see what else is required.</a:t>
            </a:r>
            <a:r>
              <a:rPr lang="en-US" dirty="0" smtClean="0"/>
              <a:t> At the time this study was performed, the</a:t>
            </a:r>
            <a:r>
              <a:rPr lang="en-US" baseline="0" dirty="0" smtClean="0"/>
              <a:t> genome of E. coli had not been sequenced and none of the tools like gene synthesis or PCR existed.  Thus they performed their study using more traditional genetic mating experiments using conjugation.  Conjugation is a process in which DNA is transferred from one DNA to another starting at specified loci.  By controlling how long the bacteria are able to mate, you can control how much of the genome gets transferred.</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1DD246-95CC-4E91-BC0A-304087CD1118}" type="slidenum">
              <a:rPr lang="en-US" smtClean="0"/>
              <a:pPr fontAlgn="base">
                <a:spcBef>
                  <a:spcPct val="0"/>
                </a:spcBef>
                <a:spcAft>
                  <a:spcPct val="0"/>
                </a:spcAft>
                <a:defRPr/>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a:t>
            </a:r>
            <a:r>
              <a:rPr lang="en-US" baseline="0" dirty="0" smtClean="0"/>
              <a:t> study from my postdoctoral work, environmental cues of hypoxia or high cell density were linked to the ability of bacteria to invade cancer cells.</a:t>
            </a:r>
            <a:endParaRPr lang="en-US" dirty="0" smtClean="0"/>
          </a:p>
        </p:txBody>
      </p:sp>
      <p:sp>
        <p:nvSpPr>
          <p:cNvPr id="4" name="Slide Number Placeholder 3"/>
          <p:cNvSpPr>
            <a:spLocks noGrp="1"/>
          </p:cNvSpPr>
          <p:nvPr>
            <p:ph type="sldNum" sz="quarter" idx="5"/>
          </p:nvPr>
        </p:nvSpPr>
        <p:spPr/>
        <p:txBody>
          <a:bodyPr/>
          <a:lstStyle/>
          <a:p>
            <a:pPr>
              <a:defRPr/>
            </a:pPr>
            <a:fld id="{CE5C35AE-7E2C-4AA2-8FEE-0FFF2EFD8E40}" type="slidenum">
              <a:rPr lang="en-US">
                <a:solidFill>
                  <a:prstClr val="black"/>
                </a:solidFill>
              </a:rPr>
              <a:pPr>
                <a:defRPr/>
              </a:pPr>
              <a:t>2</a:t>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 success of a mating experiment is</a:t>
            </a:r>
            <a:r>
              <a:rPr lang="en-US" baseline="0" dirty="0" smtClean="0"/>
              <a:t> known by the transfer of genes adjacent to the ones of interest.  By starting with a </a:t>
            </a:r>
            <a:r>
              <a:rPr lang="en-US" baseline="0" dirty="0" err="1" smtClean="0"/>
              <a:t>histidine</a:t>
            </a:r>
            <a:r>
              <a:rPr lang="en-US" baseline="0" dirty="0" smtClean="0"/>
              <a:t> auxotroph, mating can result in repair of the growth defect and thus be selected.  Thus, any virulence factors that lie near the his locus can be transferred and selected based on this phenotype switch.  They show that transfer of the his locus leads to successful production of O-antigens.</a:t>
            </a:r>
          </a:p>
          <a:p>
            <a:pPr eaLnBrk="1" hangingPunct="1">
              <a:spcBef>
                <a:spcPct val="0"/>
              </a:spcBef>
            </a:pPr>
            <a:r>
              <a:rPr lang="en-US" baseline="0" dirty="0" smtClean="0"/>
              <a: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solidFill>
                  <a:schemeClr val="tx1">
                    <a:lumMod val="85000"/>
                    <a:lumOff val="15000"/>
                  </a:schemeClr>
                </a:solidFill>
                <a:latin typeface="Calibri" pitchFamily="34" charset="0"/>
                <a:cs typeface="+mn-cs"/>
              </a:rPr>
              <a:t>“group-specific antigen 3.4” or “3,4 somatic antigen” refer to </a:t>
            </a:r>
            <a:r>
              <a:rPr lang="en-US" sz="1200" dirty="0" err="1" smtClean="0">
                <a:solidFill>
                  <a:schemeClr val="tx1">
                    <a:lumMod val="85000"/>
                    <a:lumOff val="15000"/>
                  </a:schemeClr>
                </a:solidFill>
                <a:latin typeface="Calibri" pitchFamily="34" charset="0"/>
                <a:cs typeface="+mn-cs"/>
              </a:rPr>
              <a:t>Shigella</a:t>
            </a:r>
            <a:r>
              <a:rPr lang="en-US" sz="1200" dirty="0" smtClean="0">
                <a:solidFill>
                  <a:schemeClr val="tx1">
                    <a:lumMod val="85000"/>
                    <a:lumOff val="15000"/>
                  </a:schemeClr>
                </a:solidFill>
                <a:latin typeface="Calibri" pitchFamily="34" charset="0"/>
                <a:cs typeface="+mn-cs"/>
              </a:rPr>
              <a:t> </a:t>
            </a:r>
            <a:r>
              <a:rPr lang="en-US" sz="1200" dirty="0" err="1" smtClean="0">
                <a:solidFill>
                  <a:schemeClr val="tx1">
                    <a:lumMod val="85000"/>
                    <a:lumOff val="15000"/>
                  </a:schemeClr>
                </a:solidFill>
                <a:latin typeface="Calibri" pitchFamily="34" charset="0"/>
                <a:cs typeface="+mn-cs"/>
              </a:rPr>
              <a:t>flexneri’s</a:t>
            </a:r>
            <a:r>
              <a:rPr lang="en-US" sz="1200" dirty="0" smtClean="0">
                <a:solidFill>
                  <a:schemeClr val="tx1">
                    <a:lumMod val="85000"/>
                    <a:lumOff val="15000"/>
                  </a:schemeClr>
                </a:solidFill>
                <a:latin typeface="Calibri" pitchFamily="34" charset="0"/>
                <a:cs typeface="+mn-cs"/>
              </a:rPr>
              <a:t> O-antigen, and it’s now known to be encoded near the his locus in </a:t>
            </a:r>
            <a:r>
              <a:rPr lang="en-US" sz="1200" dirty="0" err="1" smtClean="0">
                <a:solidFill>
                  <a:schemeClr val="tx1">
                    <a:lumMod val="85000"/>
                    <a:lumOff val="15000"/>
                  </a:schemeClr>
                </a:solidFill>
                <a:latin typeface="Calibri" pitchFamily="34" charset="0"/>
                <a:cs typeface="+mn-cs"/>
              </a:rPr>
              <a:t>Shigella</a:t>
            </a:r>
            <a:r>
              <a:rPr lang="en-US" sz="1200" dirty="0" smtClean="0">
                <a:solidFill>
                  <a:schemeClr val="tx1">
                    <a:lumMod val="85000"/>
                    <a:lumOff val="15000"/>
                  </a:schemeClr>
                </a:solidFill>
                <a:latin typeface="Calibri" pitchFamily="34" charset="0"/>
                <a:cs typeface="+mn-cs"/>
              </a:rPr>
              <a:t>.</a:t>
            </a:r>
          </a:p>
          <a:p>
            <a:pPr eaLnBrk="1" hangingPunct="1">
              <a:spcBef>
                <a:spcPct val="0"/>
              </a:spcBef>
            </a:pPr>
            <a:r>
              <a:rPr lang="en-US" baseline="0" dirty="0" smtClean="0"/>
              <a:t>*</a:t>
            </a:r>
          </a:p>
          <a:p>
            <a:pPr marL="0" indent="0" fontAlgn="auto">
              <a:spcBef>
                <a:spcPts val="0"/>
              </a:spcBef>
              <a:spcAft>
                <a:spcPts val="0"/>
              </a:spcAft>
              <a:buFont typeface="Wingdings" pitchFamily="2" charset="2"/>
              <a:buNone/>
              <a:defRPr/>
            </a:pPr>
            <a:r>
              <a:rPr lang="en-US" sz="1200" dirty="0" smtClean="0">
                <a:solidFill>
                  <a:schemeClr val="tx1">
                    <a:lumMod val="85000"/>
                    <a:lumOff val="15000"/>
                  </a:schemeClr>
                </a:solidFill>
                <a:latin typeface="Calibri" pitchFamily="34" charset="0"/>
                <a:cs typeface="+mn-cs"/>
              </a:rPr>
              <a:t>O-antigens are primarily to avoid phage infection and </a:t>
            </a:r>
            <a:r>
              <a:rPr lang="en-US" sz="1200" dirty="0" err="1" smtClean="0">
                <a:solidFill>
                  <a:schemeClr val="tx1">
                    <a:lumMod val="85000"/>
                    <a:lumOff val="15000"/>
                  </a:schemeClr>
                </a:solidFill>
                <a:latin typeface="Calibri" pitchFamily="34" charset="0"/>
                <a:cs typeface="+mn-cs"/>
              </a:rPr>
              <a:t>opsonization</a:t>
            </a:r>
            <a:r>
              <a:rPr lang="en-US" sz="1200" dirty="0" smtClean="0">
                <a:solidFill>
                  <a:schemeClr val="tx1">
                    <a:lumMod val="85000"/>
                    <a:lumOff val="15000"/>
                  </a:schemeClr>
                </a:solidFill>
                <a:latin typeface="Calibri" pitchFamily="34" charset="0"/>
                <a:cs typeface="+mn-cs"/>
              </a:rPr>
              <a:t>, but also can be necessary for the proper expression of other virulence factors.  Experimentally, there</a:t>
            </a:r>
            <a:r>
              <a:rPr lang="en-US" sz="1200" baseline="0" dirty="0" smtClean="0">
                <a:solidFill>
                  <a:schemeClr val="tx1">
                    <a:lumMod val="85000"/>
                    <a:lumOff val="15000"/>
                  </a:schemeClr>
                </a:solidFill>
                <a:latin typeface="Calibri" pitchFamily="34" charset="0"/>
                <a:cs typeface="+mn-cs"/>
              </a:rPr>
              <a:t> is a simple PAGE electrophoresis-based assay for detecting O-antigens and quantifying the degree of polymerization</a:t>
            </a:r>
            <a:endParaRPr lang="en-US" sz="1200" dirty="0" smtClean="0">
              <a:solidFill>
                <a:schemeClr val="tx1">
                  <a:lumMod val="85000"/>
                  <a:lumOff val="15000"/>
                </a:schemeClr>
              </a:solidFill>
              <a:latin typeface="Calibri" pitchFamily="34" charset="0"/>
              <a:cs typeface="+mn-cs"/>
            </a:endParaRPr>
          </a:p>
          <a:p>
            <a:pPr eaLnBrk="1" hangingPunct="1">
              <a:spcBef>
                <a:spcPct val="0"/>
              </a:spcBef>
            </a:pPr>
            <a:endParaRPr lang="en-US" baseline="0"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F06D68C-1376-4A4D-8486-9A1A7120200F}" type="slidenum">
              <a:rPr lang="en-US" smtClean="0"/>
              <a:pPr fontAlgn="base">
                <a:spcBef>
                  <a:spcPct val="0"/>
                </a:spcBef>
                <a:spcAft>
                  <a:spcPct val="0"/>
                </a:spcAft>
                <a:defRPr/>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Another locus that gives rise to phenotypes in their assays is virulence factors near the </a:t>
            </a:r>
            <a:r>
              <a:rPr lang="en-US" dirty="0" err="1" smtClean="0"/>
              <a:t>purE</a:t>
            </a:r>
            <a:r>
              <a:rPr lang="en-US" dirty="0" smtClean="0"/>
              <a:t> locus. Restoration of this locus</a:t>
            </a:r>
            <a:r>
              <a:rPr lang="en-US" baseline="0" dirty="0" smtClean="0"/>
              <a:t> results in bacteria that pass their tests for cell-to-cell spreading within a </a:t>
            </a:r>
            <a:r>
              <a:rPr lang="en-US" baseline="0" dirty="0" err="1" smtClean="0"/>
              <a:t>HeLa</a:t>
            </a:r>
            <a:r>
              <a:rPr lang="en-US" baseline="0" dirty="0" smtClean="0"/>
              <a:t> monolayer.</a:t>
            </a:r>
            <a:r>
              <a:rPr lang="en-US" dirty="0" smtClean="0"/>
              <a:t> They refer to this virulence factor as </a:t>
            </a:r>
            <a:r>
              <a:rPr lang="en-US" dirty="0" err="1" smtClean="0"/>
              <a:t>kcp</a:t>
            </a:r>
            <a:r>
              <a:rPr lang="en-US" dirty="0" smtClean="0"/>
              <a:t>, but </a:t>
            </a:r>
            <a:r>
              <a:rPr lang="en-US" sz="1200" dirty="0" smtClean="0">
                <a:solidFill>
                  <a:schemeClr val="tx1">
                    <a:lumMod val="85000"/>
                    <a:lumOff val="15000"/>
                  </a:schemeClr>
                </a:solidFill>
                <a:latin typeface="Calibri" pitchFamily="34" charset="0"/>
                <a:cs typeface="+mn-cs"/>
              </a:rPr>
              <a:t>later studies revealed that the gene conferring the cell-to-cell spreading was </a:t>
            </a:r>
            <a:r>
              <a:rPr lang="en-US" sz="1200" dirty="0" err="1" smtClean="0">
                <a:solidFill>
                  <a:schemeClr val="tx1">
                    <a:lumMod val="85000"/>
                    <a:lumOff val="15000"/>
                  </a:schemeClr>
                </a:solidFill>
                <a:latin typeface="Calibri" pitchFamily="34" charset="0"/>
                <a:cs typeface="+mn-cs"/>
              </a:rPr>
              <a:t>ompT</a:t>
            </a:r>
            <a:r>
              <a:rPr lang="en-US" sz="1200" dirty="0" smtClean="0">
                <a:solidFill>
                  <a:schemeClr val="tx1">
                    <a:lumMod val="85000"/>
                    <a:lumOff val="15000"/>
                  </a:schemeClr>
                </a:solidFill>
                <a:latin typeface="Calibri" pitchFamily="34" charset="0"/>
                <a:cs typeface="+mn-cs"/>
              </a:rPr>
              <a:t>, a surface-expressed protease needed for functional expression of </a:t>
            </a:r>
            <a:r>
              <a:rPr lang="en-US" sz="1200" dirty="0" err="1" smtClean="0">
                <a:solidFill>
                  <a:schemeClr val="tx1">
                    <a:lumMod val="85000"/>
                    <a:lumOff val="15000"/>
                  </a:schemeClr>
                </a:solidFill>
                <a:latin typeface="Calibri" pitchFamily="34" charset="0"/>
                <a:cs typeface="+mn-cs"/>
              </a:rPr>
              <a:t>virG</a:t>
            </a:r>
            <a:r>
              <a:rPr lang="en-US" sz="1200" dirty="0" smtClean="0">
                <a:solidFill>
                  <a:schemeClr val="tx1">
                    <a:lumMod val="85000"/>
                    <a:lumOff val="15000"/>
                  </a:schemeClr>
                </a:solidFill>
                <a:latin typeface="Calibri" pitchFamily="34" charset="0"/>
                <a:cs typeface="+mn-cs"/>
              </a:rPr>
              <a:t> which is the protein required for actin-polymerization-based locomotion. </a:t>
            </a:r>
          </a:p>
          <a:p>
            <a:pPr eaLnBrk="1" hangingPunct="1">
              <a:spcBef>
                <a:spcPct val="0"/>
              </a:spcBef>
            </a:pPr>
            <a:r>
              <a:rPr lang="en-US" dirty="0" smtClean="0"/>
              <a:t>*</a:t>
            </a:r>
          </a:p>
          <a:p>
            <a:pPr eaLnBrk="1" hangingPunct="1">
              <a:spcBef>
                <a:spcPct val="0"/>
              </a:spcBef>
            </a:pPr>
            <a:r>
              <a:rPr lang="en-US" dirty="0" smtClean="0"/>
              <a:t>Another important</a:t>
            </a:r>
            <a:r>
              <a:rPr lang="en-US" baseline="0" dirty="0" smtClean="0"/>
              <a:t> locus they found was associated with the </a:t>
            </a:r>
            <a:r>
              <a:rPr lang="en-US" baseline="0" dirty="0" err="1" smtClean="0"/>
              <a:t>arg-mtl</a:t>
            </a:r>
            <a:r>
              <a:rPr lang="en-US" baseline="0" dirty="0" smtClean="0"/>
              <a:t> region of the chromosome, and addition of this locus enables the bacteria to pass the rabbit </a:t>
            </a:r>
            <a:r>
              <a:rPr lang="en-US" baseline="0" dirty="0" err="1" smtClean="0"/>
              <a:t>ileal</a:t>
            </a:r>
            <a:r>
              <a:rPr lang="en-US" baseline="0" dirty="0" smtClean="0"/>
              <a:t> loop test.  This assay quantifies fluid production which is a surrogate for extreme diarrheal effects observed during </a:t>
            </a:r>
            <a:r>
              <a:rPr lang="en-US" baseline="0" dirty="0" err="1" smtClean="0"/>
              <a:t>shigella</a:t>
            </a:r>
            <a:r>
              <a:rPr lang="en-US" baseline="0" dirty="0" smtClean="0"/>
              <a:t> infection.  This region of the genome was later shown to encode Shiga toxin, which is confirmed to be necessary and sufficient for this phenotype.</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82AA6D8-6EA2-475B-828C-32ADEADC22D7}" type="slidenum">
              <a:rPr lang="en-US" smtClean="0"/>
              <a:pPr fontAlgn="base">
                <a:spcBef>
                  <a:spcPct val="0"/>
                </a:spcBef>
                <a:spcAft>
                  <a:spcPct val="0"/>
                </a:spcAft>
                <a:defRPr/>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The actual</a:t>
            </a:r>
            <a:r>
              <a:rPr lang="en-US" baseline="0" dirty="0" smtClean="0"/>
              <a:t> data of this study is a series of genetic compositions and what they do with respect to four different assays related to virulence. </a:t>
            </a:r>
            <a:r>
              <a:rPr lang="en-US" sz="1200" dirty="0" smtClean="0">
                <a:solidFill>
                  <a:schemeClr val="tx1">
                    <a:lumMod val="85000"/>
                    <a:lumOff val="15000"/>
                  </a:schemeClr>
                </a:solidFill>
                <a:latin typeface="Calibri" pitchFamily="34" charset="0"/>
                <a:cs typeface="+mn-cs"/>
              </a:rPr>
              <a:t>Using mating-based genetics, they show that you need to add the TTSS/effectors from the virulence plasmid, the O-antigen, </a:t>
            </a:r>
            <a:r>
              <a:rPr lang="en-US" sz="1200" dirty="0" err="1" smtClean="0">
                <a:solidFill>
                  <a:schemeClr val="tx1">
                    <a:lumMod val="85000"/>
                    <a:lumOff val="15000"/>
                  </a:schemeClr>
                </a:solidFill>
                <a:latin typeface="Calibri" pitchFamily="34" charset="0"/>
                <a:cs typeface="+mn-cs"/>
              </a:rPr>
              <a:t>ompT</a:t>
            </a:r>
            <a:r>
              <a:rPr lang="en-US" sz="1200" dirty="0" smtClean="0">
                <a:solidFill>
                  <a:schemeClr val="tx1">
                    <a:lumMod val="85000"/>
                    <a:lumOff val="15000"/>
                  </a:schemeClr>
                </a:solidFill>
                <a:latin typeface="Calibri" pitchFamily="34" charset="0"/>
                <a:cs typeface="+mn-cs"/>
              </a:rPr>
              <a:t>, and Shiga toxin to pass all the standard pathogenicity tests for </a:t>
            </a:r>
            <a:r>
              <a:rPr lang="en-US" sz="1200" dirty="0" err="1" smtClean="0">
                <a:solidFill>
                  <a:schemeClr val="tx1">
                    <a:lumMod val="85000"/>
                    <a:lumOff val="15000"/>
                  </a:schemeClr>
                </a:solidFill>
                <a:latin typeface="Calibri" pitchFamily="34" charset="0"/>
                <a:cs typeface="+mn-cs"/>
              </a:rPr>
              <a:t>Shigella</a:t>
            </a:r>
            <a:endParaRPr lang="en-US" sz="1200" dirty="0" smtClean="0">
              <a:solidFill>
                <a:schemeClr val="tx1">
                  <a:lumMod val="85000"/>
                  <a:lumOff val="15000"/>
                </a:schemeClr>
              </a:solidFill>
              <a:latin typeface="Calibri" pitchFamily="34" charset="0"/>
              <a:cs typeface="+mn-cs"/>
            </a:endParaRPr>
          </a:p>
          <a:p>
            <a:pPr eaLnBrk="1" hangingPunct="1">
              <a:spcBef>
                <a:spcPct val="0"/>
              </a:spcBef>
            </a:pPr>
            <a:r>
              <a:rPr lang="en-US" dirty="0" smtClean="0"/>
              <a:t>*</a:t>
            </a:r>
          </a:p>
          <a:p>
            <a:pPr eaLnBrk="1" hangingPunct="1">
              <a:spcBef>
                <a:spcPct val="0"/>
              </a:spcBef>
            </a:pPr>
            <a:r>
              <a:rPr lang="en-US" sz="1200" dirty="0" smtClean="0">
                <a:solidFill>
                  <a:schemeClr val="tx1">
                    <a:lumMod val="85000"/>
                    <a:lumOff val="15000"/>
                  </a:schemeClr>
                </a:solidFill>
                <a:latin typeface="Calibri" pitchFamily="34" charset="0"/>
                <a:cs typeface="+mn-cs"/>
              </a:rPr>
              <a:t>One question this study raises is whether this set of genes is truly</a:t>
            </a:r>
            <a:r>
              <a:rPr lang="en-US" sz="1200" baseline="0" dirty="0" smtClean="0">
                <a:solidFill>
                  <a:schemeClr val="tx1">
                    <a:lumMod val="85000"/>
                    <a:lumOff val="15000"/>
                  </a:schemeClr>
                </a:solidFill>
                <a:latin typeface="Calibri" pitchFamily="34" charset="0"/>
                <a:cs typeface="+mn-cs"/>
              </a:rPr>
              <a:t> “</a:t>
            </a:r>
            <a:r>
              <a:rPr lang="en-US" sz="1200" dirty="0" smtClean="0">
                <a:solidFill>
                  <a:schemeClr val="tx1">
                    <a:lumMod val="85000"/>
                    <a:lumOff val="15000"/>
                  </a:schemeClr>
                </a:solidFill>
                <a:latin typeface="Calibri" pitchFamily="34" charset="0"/>
                <a:cs typeface="+mn-cs"/>
              </a:rPr>
              <a:t>sufficient” for virulence?  The claim of sufficiency is always problematic in biology because it is challenging to demonstrate that some other unknown factor is not contributing</a:t>
            </a:r>
            <a:r>
              <a:rPr lang="en-US" sz="1200" baseline="0" dirty="0" smtClean="0">
                <a:solidFill>
                  <a:schemeClr val="tx1">
                    <a:lumMod val="85000"/>
                    <a:lumOff val="15000"/>
                  </a:schemeClr>
                </a:solidFill>
                <a:latin typeface="Calibri" pitchFamily="34" charset="0"/>
                <a:cs typeface="+mn-cs"/>
              </a:rPr>
              <a:t> to the observed phenotype.  Since E. coli and </a:t>
            </a:r>
            <a:r>
              <a:rPr lang="en-US" sz="1200" baseline="0" dirty="0" err="1" smtClean="0">
                <a:solidFill>
                  <a:schemeClr val="tx1">
                    <a:lumMod val="85000"/>
                    <a:lumOff val="15000"/>
                  </a:schemeClr>
                </a:solidFill>
                <a:latin typeface="Calibri" pitchFamily="34" charset="0"/>
                <a:cs typeface="+mn-cs"/>
              </a:rPr>
              <a:t>Shigella</a:t>
            </a:r>
            <a:r>
              <a:rPr lang="en-US" sz="1200" baseline="0" dirty="0" smtClean="0">
                <a:solidFill>
                  <a:schemeClr val="tx1">
                    <a:lumMod val="85000"/>
                    <a:lumOff val="15000"/>
                  </a:schemeClr>
                </a:solidFill>
                <a:latin typeface="Calibri" pitchFamily="34" charset="0"/>
                <a:cs typeface="+mn-cs"/>
              </a:rPr>
              <a:t> are so similar, it is entirely possible that they share genes that are also required for the observed phenotypes.  However, this sort of transfer study allows very strong claims about what is required for a phenotype.</a:t>
            </a:r>
          </a:p>
          <a:p>
            <a:pPr eaLnBrk="1" hangingPunct="1">
              <a:spcBef>
                <a:spcPct val="0"/>
              </a:spcBef>
            </a:pPr>
            <a:endParaRPr lang="en-US" sz="1200" baseline="0" dirty="0" smtClean="0">
              <a:solidFill>
                <a:schemeClr val="tx1">
                  <a:lumMod val="85000"/>
                  <a:lumOff val="15000"/>
                </a:schemeClr>
              </a:solidFill>
              <a:latin typeface="Calibri" pitchFamily="34" charset="0"/>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aseline="0" dirty="0" smtClean="0">
                <a:solidFill>
                  <a:schemeClr val="tx1">
                    <a:lumMod val="85000"/>
                    <a:lumOff val="15000"/>
                  </a:schemeClr>
                </a:solidFill>
                <a:latin typeface="Calibri" pitchFamily="34" charset="0"/>
                <a:cs typeface="+mn-cs"/>
              </a:rPr>
              <a:t>Another point to make about this study is that such things are rarely done anymore in large part due to biosafety concerns about potentially engineering pathogens in the lab.  In fact, any experiment involving the transfer of virulence factors receives specific scrutiny under the NIH guidelines which regulate research in academia and indirectly in industry.  Such experiments are considered potentially hazardous </a:t>
            </a:r>
            <a:r>
              <a:rPr lang="en-US" sz="1200" b="0" i="0" kern="1200" baseline="0" dirty="0" smtClean="0">
                <a:solidFill>
                  <a:schemeClr val="tx1"/>
                </a:solidFill>
                <a:effectLst/>
                <a:latin typeface="+mn-lt"/>
                <a:ea typeface="+mn-ea"/>
                <a:cs typeface="+mn-cs"/>
              </a:rPr>
              <a:t>and require special review.</a:t>
            </a:r>
            <a:endParaRPr lang="en-US" sz="1200" b="1" i="0" kern="1200" dirty="0" smtClean="0">
              <a:solidFill>
                <a:schemeClr val="tx1"/>
              </a:solidFill>
              <a:effectLst/>
              <a:latin typeface="+mn-lt"/>
              <a:ea typeface="+mn-ea"/>
              <a:cs typeface="+mn-cs"/>
            </a:endParaRPr>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5AF7A96-BB19-422C-9822-3EDBE3100E36}" type="slidenum">
              <a:rPr lang="en-US" smtClean="0"/>
              <a:pPr fontAlgn="base">
                <a:spcBef>
                  <a:spcPct val="0"/>
                </a:spcBef>
                <a:spcAft>
                  <a:spcPct val="0"/>
                </a:spcAft>
                <a:defRPr/>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Bacteria are known to frequently participate</a:t>
            </a:r>
            <a:r>
              <a:rPr lang="en-US" baseline="0" dirty="0" smtClean="0"/>
              <a:t> in horizontal gene transfer.  As a result, genes related by a process are often clustered in the genome which enables them to more easily be transferred as a functional set.  We can also use synthesis to intentionally move a set of related genes.  One general question is, how often do such transfer experiments work, and where do they go awry?</a:t>
            </a:r>
            <a:endParaRPr lang="en-US" dirty="0" smtClean="0"/>
          </a:p>
        </p:txBody>
      </p:sp>
      <p:sp>
        <p:nvSpPr>
          <p:cNvPr id="4" name="Slide Number Placeholder 3"/>
          <p:cNvSpPr>
            <a:spLocks noGrp="1"/>
          </p:cNvSpPr>
          <p:nvPr>
            <p:ph type="sldNum" sz="quarter" idx="5"/>
          </p:nvPr>
        </p:nvSpPr>
        <p:spPr/>
        <p:txBody>
          <a:bodyPr/>
          <a:lstStyle/>
          <a:p>
            <a:pPr>
              <a:defRPr/>
            </a:pPr>
            <a:fld id="{99880AF6-D421-4D26-B6DB-0398DA3F36A4}" type="slidenum">
              <a:rPr lang="en-US">
                <a:solidFill>
                  <a:prstClr val="black"/>
                </a:solidFill>
              </a:rPr>
              <a:pPr>
                <a:defRPr/>
              </a:pPr>
              <a:t>23</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 study by Nickerson and coworkers, they exam</a:t>
            </a:r>
            <a:r>
              <a:rPr lang="en-US" baseline="0" dirty="0" smtClean="0"/>
              <a:t> the transfer of a type III secretion cluster called spi-2 from Salmonella to other gram-negative bacteria.</a:t>
            </a:r>
            <a:endParaRPr lang="en-US" dirty="0" smtClean="0"/>
          </a:p>
        </p:txBody>
      </p:sp>
      <p:sp>
        <p:nvSpPr>
          <p:cNvPr id="4" name="Slide Number Placeholder 3"/>
          <p:cNvSpPr>
            <a:spLocks noGrp="1"/>
          </p:cNvSpPr>
          <p:nvPr>
            <p:ph type="sldNum" sz="quarter" idx="5"/>
          </p:nvPr>
        </p:nvSpPr>
        <p:spPr/>
        <p:txBody>
          <a:bodyPr/>
          <a:lstStyle/>
          <a:p>
            <a:pPr>
              <a:defRPr/>
            </a:pPr>
            <a:fld id="{8F4F75A7-BF57-4078-B5A9-A752439D12C5}"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When a</a:t>
            </a:r>
            <a:r>
              <a:rPr lang="en-US" baseline="0" dirty="0" smtClean="0"/>
              <a:t> mammal is infected with pathogenic strains of salmonella such salmonella </a:t>
            </a:r>
            <a:r>
              <a:rPr lang="en-US" baseline="0" dirty="0" err="1" smtClean="0"/>
              <a:t>typhimurium</a:t>
            </a:r>
            <a:r>
              <a:rPr lang="en-US" baseline="0" dirty="0" smtClean="0"/>
              <a:t>, the bacterium begins by invasion of M cells in the intestinal epithelium.  This process involve a type III secretion system called SPI-1.  As a result of invasion, the bacterium resides inside a phagocytic vacuole.  Salmonella has a second type III secretion system called SPI-2 which secretes  effector proteins that manipulate vesicular trafﬁcking and thereby enhance intracellular survival of the bacteria.  This process is often referred to as ‘modifying the vacuole’ to prevent it from fusing with lysosomes.</a:t>
            </a:r>
            <a:endParaRPr lang="en-US" dirty="0" smtClean="0"/>
          </a:p>
        </p:txBody>
      </p:sp>
      <p:sp>
        <p:nvSpPr>
          <p:cNvPr id="4" name="Slide Number Placeholder 3"/>
          <p:cNvSpPr>
            <a:spLocks noGrp="1"/>
          </p:cNvSpPr>
          <p:nvPr>
            <p:ph type="sldNum" sz="quarter" idx="5"/>
          </p:nvPr>
        </p:nvSpPr>
        <p:spPr/>
        <p:txBody>
          <a:bodyPr/>
          <a:lstStyle/>
          <a:p>
            <a:pPr>
              <a:defRPr/>
            </a:pPr>
            <a:fld id="{AAD4B955-721C-40D6-BD0E-372157405D06}"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Like all secretion systems, type III secretion systems</a:t>
            </a:r>
            <a:r>
              <a:rPr lang="en-US" baseline="0" dirty="0" smtClean="0"/>
              <a:t> have been considered for biotech apps including use as vaccines, for protein production, therapeutic bacteria, and for manipulating the behavior of macrophages.</a:t>
            </a:r>
          </a:p>
          <a:p>
            <a:pPr eaLnBrk="1" hangingPunct="1">
              <a:spcBef>
                <a:spcPct val="0"/>
              </a:spcBef>
            </a:pPr>
            <a:r>
              <a:rPr lang="en-US" baseline="0" dirty="0" smtClean="0"/>
              <a:t>*</a:t>
            </a:r>
          </a:p>
          <a:p>
            <a:pPr eaLnBrk="1" hangingPunct="1">
              <a:spcBef>
                <a:spcPct val="0"/>
              </a:spcBef>
            </a:pPr>
            <a:r>
              <a:rPr lang="en-US" baseline="0" dirty="0" smtClean="0"/>
              <a:t>In this study, the authors put the SPI-2 TTSS on a conjugative plasmid and show that it functions in E. coli.</a:t>
            </a:r>
          </a:p>
          <a:p>
            <a:pPr eaLnBrk="1" hangingPunct="1">
              <a:spcBef>
                <a:spcPct val="0"/>
              </a:spcBef>
            </a:pPr>
            <a:r>
              <a:rPr lang="en-US" baseline="0" dirty="0" smtClean="0"/>
              <a:t>*</a:t>
            </a:r>
          </a:p>
          <a:p>
            <a:pPr eaLnBrk="1" hangingPunct="1">
              <a:spcBef>
                <a:spcPct val="0"/>
              </a:spcBef>
            </a:pPr>
            <a:r>
              <a:rPr lang="en-US" baseline="0" dirty="0" smtClean="0"/>
              <a:t>In another similar paper, they do this same experiment but with SPI-1 and show that it does not work in E. coli.</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3D10EF-03D8-47EC-884D-FBD6282DC236}" type="slidenum">
              <a:rPr lang="en-US" smtClean="0"/>
              <a:pPr fontAlgn="base">
                <a:spcBef>
                  <a:spcPct val="0"/>
                </a:spcBef>
                <a:spcAft>
                  <a:spcPct val="0"/>
                </a:spcAft>
                <a:defRPr/>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To show that it works, they monitor the expression of a protein called </a:t>
            </a:r>
            <a:r>
              <a:rPr lang="en-US" dirty="0" err="1" smtClean="0"/>
              <a:t>SseB</a:t>
            </a:r>
            <a:r>
              <a:rPr lang="en-US" dirty="0" smtClean="0"/>
              <a:t>,</a:t>
            </a:r>
            <a:r>
              <a:rPr lang="en-US" baseline="0" dirty="0" smtClean="0"/>
              <a:t> which is a late-expressed chaperon needed to recruit proteins to the needle complex.  They also show that effector secretion happens using a similar blot assay.</a:t>
            </a:r>
          </a:p>
          <a:p>
            <a:pPr eaLnBrk="1" hangingPunct="1">
              <a:spcBef>
                <a:spcPct val="0"/>
              </a:spcBef>
            </a:pPr>
            <a:r>
              <a:rPr lang="en-US" baseline="0" dirty="0" smtClean="0"/>
              <a:t>*</a:t>
            </a:r>
          </a:p>
          <a:p>
            <a:pPr eaLnBrk="1" hangingPunct="1">
              <a:spcBef>
                <a:spcPct val="0"/>
              </a:spcBef>
            </a:pPr>
            <a:r>
              <a:rPr lang="en-US" baseline="0" dirty="0" smtClean="0"/>
              <a:t>They employ two media that are known to cause Salmonella to either express or not express SPI-2.  These are called mgm8 and mgm10.</a:t>
            </a:r>
          </a:p>
          <a:p>
            <a:pPr eaLnBrk="1" hangingPunct="1">
              <a:spcBef>
                <a:spcPct val="0"/>
              </a:spcBef>
            </a:pPr>
            <a:r>
              <a:rPr lang="en-US" baseline="0" dirty="0" smtClean="0"/>
              <a:t>*</a:t>
            </a:r>
          </a:p>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They successfully observe </a:t>
            </a:r>
            <a:r>
              <a:rPr lang="en-US" dirty="0" err="1" smtClean="0"/>
              <a:t>SseB</a:t>
            </a:r>
            <a:r>
              <a:rPr lang="en-US" dirty="0" smtClean="0"/>
              <a:t> production in MG1655 and TOP10 (a modern lab strain)</a:t>
            </a:r>
          </a:p>
          <a:p>
            <a:pPr eaLnBrk="1" hangingPunct="1">
              <a:spcBef>
                <a:spcPct val="0"/>
              </a:spcBef>
            </a:pPr>
            <a:r>
              <a:rPr lang="en-US" dirty="0" smtClean="0"/>
              <a:t>*</a:t>
            </a:r>
          </a:p>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Surprisingly get different induction behavior in MG1655</a:t>
            </a:r>
            <a:r>
              <a:rPr lang="en-US" baseline="0" dirty="0" smtClean="0"/>
              <a:t> than is observed in Salmonella, and that is a common refrain with such experiments – if something doesn’t work in a transfer experiment between two highly-related organisms, most likely it is the result of subtle differences in regulation between the two strains.</a:t>
            </a:r>
          </a:p>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a:t>
            </a:r>
            <a:r>
              <a:rPr lang="en-US" baseline="0" dirty="0" smtClean="0"/>
              <a:t>Another question is whether </a:t>
            </a:r>
            <a:r>
              <a:rPr lang="en-US" dirty="0" smtClean="0"/>
              <a:t>SPI-2 is sufficient for some of the additional functions observed during salmonella infection.  SPI-2 was not sufficient to allow survival within macrophages.  This</a:t>
            </a:r>
            <a:r>
              <a:rPr lang="en-US" baseline="0" dirty="0" smtClean="0"/>
              <a:t> could mean that additional gene functions are required for this phenotype, or it could be an artifact of regulatory differences.</a:t>
            </a:r>
          </a:p>
          <a:p>
            <a:pPr marL="0" marR="0" indent="0" algn="l" defTabSz="914400" rtl="0" eaLnBrk="1" fontAlgn="base" latinLnBrk="0" hangingPunct="1">
              <a:lnSpc>
                <a:spcPct val="100000"/>
              </a:lnSpc>
              <a:spcBef>
                <a:spcPct val="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baseline="0" dirty="0" smtClean="0"/>
              <a:t>We saw in previous chapters how biosynthetic pathways can be moved from one organism to another and how replacing regulation often facilitates such transfers.  This theme carries over to these other domains of biochemistry, and these complex microbiological processes often require some degree of refactoring to work.</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1B51CDD-30E6-49DB-9BE7-EBBCD90781DD}" type="slidenum">
              <a:rPr lang="en-US" smtClean="0"/>
              <a:pPr fontAlgn="base">
                <a:spcBef>
                  <a:spcPct val="0"/>
                </a:spcBef>
                <a:spcAft>
                  <a:spcPct val="0"/>
                </a:spcAft>
                <a:defRPr/>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Live</a:t>
            </a:r>
            <a:r>
              <a:rPr lang="en-US" baseline="0" dirty="0" smtClean="0"/>
              <a:t> vaccines are one of the more advanced applications of engineered bacteria.</a:t>
            </a:r>
            <a:endParaRPr lang="en-US" dirty="0" smtClean="0"/>
          </a:p>
        </p:txBody>
      </p:sp>
      <p:sp>
        <p:nvSpPr>
          <p:cNvPr id="4" name="Slide Number Placeholder 3"/>
          <p:cNvSpPr>
            <a:spLocks noGrp="1"/>
          </p:cNvSpPr>
          <p:nvPr>
            <p:ph type="sldNum" sz="quarter" idx="5"/>
          </p:nvPr>
        </p:nvSpPr>
        <p:spPr/>
        <p:txBody>
          <a:bodyPr/>
          <a:lstStyle/>
          <a:p>
            <a:pPr>
              <a:defRPr/>
            </a:pPr>
            <a:fld id="{99880AF6-D421-4D26-B6DB-0398DA3F36A4}" type="slidenum">
              <a:rPr lang="en-US">
                <a:solidFill>
                  <a:prstClr val="black"/>
                </a:solidFill>
              </a:rPr>
              <a:pPr>
                <a:defRPr/>
              </a:pPr>
              <a:t>28</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 study, Splitter and coworkers</a:t>
            </a:r>
            <a:r>
              <a:rPr lang="en-US" baseline="0" dirty="0" smtClean="0"/>
              <a:t> engineer laboratory strains of E. coli as a vaccine vector against the intracellular pathogenic bacterium </a:t>
            </a:r>
            <a:r>
              <a:rPr lang="en-US" baseline="0" dirty="0" err="1" smtClean="0"/>
              <a:t>Brucella</a:t>
            </a:r>
            <a:r>
              <a:rPr lang="en-US" baseline="0" dirty="0" smtClean="0"/>
              <a:t>.</a:t>
            </a:r>
            <a:endParaRPr lang="en-US" dirty="0" smtClean="0"/>
          </a:p>
        </p:txBody>
      </p:sp>
      <p:sp>
        <p:nvSpPr>
          <p:cNvPr id="4" name="Slide Number Placeholder 3"/>
          <p:cNvSpPr>
            <a:spLocks noGrp="1"/>
          </p:cNvSpPr>
          <p:nvPr>
            <p:ph type="sldNum" sz="quarter" idx="5"/>
          </p:nvPr>
        </p:nvSpPr>
        <p:spPr/>
        <p:txBody>
          <a:bodyPr/>
          <a:lstStyle/>
          <a:p>
            <a:pPr>
              <a:defRPr/>
            </a:pPr>
            <a:fld id="{38AB6B05-0365-42D5-9D8C-9D1B456945D2}"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C0DEE59-1B0C-44F6-970A-669ED351FDC1}" type="slidenum">
              <a:rPr lang="en-US">
                <a:solidFill>
                  <a:prstClr val="black"/>
                </a:solidFill>
              </a:rPr>
              <a:pPr>
                <a:defRPr/>
              </a:pPr>
              <a:t>3</a:t>
            </a:fld>
            <a:endParaRPr lang="en-US">
              <a:solidFill>
                <a:prstClr val="black"/>
              </a:solidFill>
            </a:endParaRPr>
          </a:p>
        </p:txBody>
      </p:sp>
      <p:sp>
        <p:nvSpPr>
          <p:cNvPr id="43011" name="Rectangle 2"/>
          <p:cNvSpPr>
            <a:spLocks noGrp="1" noRot="1" noChangeAspect="1" noChangeArrowheads="1" noTextEdit="1"/>
          </p:cNvSpPr>
          <p:nvPr>
            <p:ph type="sldImg"/>
          </p:nvPr>
        </p:nvSpPr>
        <p:spPr bwMode="auto">
          <a:xfrm>
            <a:off x="1144588" y="687388"/>
            <a:ext cx="4568825" cy="3425825"/>
          </a:xfrm>
          <a:noFill/>
          <a:ln cap="flat">
            <a:solidFill>
              <a:srgbClr val="000000"/>
            </a:solidFill>
            <a:miter lim="800000"/>
            <a:headEnd/>
            <a:tailEnd/>
          </a:ln>
        </p:spPr>
      </p:sp>
      <p:sp>
        <p:nvSpPr>
          <p:cNvPr id="43012" name="Rectangle 3"/>
          <p:cNvSpPr>
            <a:spLocks noGrp="1" noChangeArrowheads="1"/>
          </p:cNvSpPr>
          <p:nvPr>
            <p:ph type="body" idx="1"/>
          </p:nvPr>
        </p:nvSpPr>
        <p:spPr bwMode="auto">
          <a:xfrm>
            <a:off x="914400" y="4343400"/>
            <a:ext cx="5029200" cy="4114800"/>
          </a:xfrm>
          <a:noFill/>
        </p:spPr>
        <p:txBody>
          <a:bodyPr wrap="square" lIns="92075" tIns="46038" rIns="92075" bIns="46038" numCol="1" anchor="t" anchorCtr="0" compatLnSpc="1">
            <a:prstTxWarp prst="textNoShape">
              <a:avLst/>
            </a:prstTxWarp>
          </a:bodyPr>
          <a:lstStyle/>
          <a:p>
            <a:r>
              <a:rPr lang="en-US" dirty="0" smtClean="0"/>
              <a:t>The actuator device in this</a:t>
            </a:r>
            <a:r>
              <a:rPr lang="en-US" baseline="0" dirty="0" smtClean="0"/>
              <a:t> study is a single-gene device encoding the </a:t>
            </a:r>
            <a:r>
              <a:rPr lang="en-US" baseline="0" dirty="0" err="1" smtClean="0"/>
              <a:t>Invasin</a:t>
            </a:r>
            <a:r>
              <a:rPr lang="en-US" baseline="0" dirty="0" smtClean="0"/>
              <a:t> protein.  </a:t>
            </a:r>
            <a:r>
              <a:rPr lang="en-US" baseline="0" dirty="0" err="1" smtClean="0"/>
              <a:t>Invasin</a:t>
            </a:r>
            <a:r>
              <a:rPr lang="en-US" baseline="0" dirty="0" smtClean="0"/>
              <a:t> is a cell-surface localized protein that binds to beta1 </a:t>
            </a:r>
            <a:r>
              <a:rPr lang="en-US" baseline="0" dirty="0" err="1" smtClean="0"/>
              <a:t>integrins</a:t>
            </a:r>
            <a:r>
              <a:rPr lang="en-US" baseline="0" dirty="0" smtClean="0"/>
              <a:t> on the surfaces of mammalian cells. B1 </a:t>
            </a:r>
            <a:r>
              <a:rPr lang="en-US" baseline="0" dirty="0" err="1" smtClean="0"/>
              <a:t>integrins</a:t>
            </a:r>
            <a:r>
              <a:rPr lang="en-US" baseline="0" dirty="0" smtClean="0"/>
              <a:t> are a common cancer-associated epitope.  This binding event results in highly efficient invasion of the bacterium into the cancer cell encapsulated in a phagocytic vacuole.</a:t>
            </a:r>
          </a:p>
          <a:p>
            <a:r>
              <a:rPr lang="en-US" baseline="0" dirty="0" smtClean="0"/>
              <a:t>*</a:t>
            </a:r>
          </a:p>
          <a:p>
            <a:r>
              <a:rPr lang="en-US" baseline="0" dirty="0" smtClean="0"/>
              <a:t>When you incubate </a:t>
            </a:r>
            <a:r>
              <a:rPr lang="en-US" baseline="0" dirty="0" err="1" smtClean="0"/>
              <a:t>inv</a:t>
            </a:r>
            <a:r>
              <a:rPr lang="en-US" baseline="0" dirty="0" smtClean="0"/>
              <a:t>+ E. coli with pretty much any cancer cell the bacteria efficiently invade, but negligible invasion is observed without </a:t>
            </a:r>
            <a:r>
              <a:rPr lang="en-US" baseline="0" dirty="0" err="1" smtClean="0"/>
              <a:t>invasin</a:t>
            </a:r>
            <a:r>
              <a:rPr lang="en-US" baseline="0" dirty="0" smtClean="0"/>
              <a:t>.  </a:t>
            </a:r>
          </a:p>
          <a:p>
            <a:r>
              <a:rPr lang="en-US" baseline="0" dirty="0" smtClean="0"/>
              <a:t>*</a:t>
            </a:r>
          </a:p>
          <a:p>
            <a:r>
              <a:rPr lang="en-US" baseline="0" dirty="0" smtClean="0"/>
              <a:t>These HMT3522 cell lines aren’t quite cancer cells.  The T4-2 cell lineage of HMT3522 is an immortalized tumorigenic line that is derived from the immortalized but non-tumorigenic S1 line.  At this early progression towards cancer cells, the </a:t>
            </a:r>
            <a:r>
              <a:rPr lang="en-US" baseline="0" dirty="0" err="1" smtClean="0"/>
              <a:t>invasin</a:t>
            </a:r>
            <a:r>
              <a:rPr lang="en-US" baseline="0" dirty="0" smtClean="0"/>
              <a:t> bacteria are able to distinguish the healthy and harmful cells.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What they are trying to do</a:t>
            </a:r>
            <a:r>
              <a:rPr lang="en-US" baseline="0" dirty="0" smtClean="0"/>
              <a:t> in this study is have the bacteria be </a:t>
            </a:r>
            <a:r>
              <a:rPr lang="en-US" baseline="0" dirty="0" err="1" smtClean="0"/>
              <a:t>engulphed</a:t>
            </a:r>
            <a:r>
              <a:rPr lang="en-US" baseline="0" dirty="0" smtClean="0"/>
              <a:t> by phagocytes and used to present </a:t>
            </a:r>
            <a:r>
              <a:rPr lang="en-US" baseline="0" dirty="0" err="1" smtClean="0"/>
              <a:t>Brucella</a:t>
            </a:r>
            <a:r>
              <a:rPr lang="en-US" baseline="0" dirty="0" smtClean="0"/>
              <a:t> peptides by MHC class I display.  It is much easier to elicit type II MHC display.  When typical bacteria are taken up by a macrophage, it enters a vacuole which will fuse with lysosomes, which result in destruction of the bacteria and degradation of its proteins.  The resulting peptides are captured as class II MHC complexes and presented on the surface of the cell for binding to T-cell receptors on helper T cells. Class II display is the normal way that the immune system detects bacterially-infected cells.</a:t>
            </a:r>
          </a:p>
          <a:p>
            <a:r>
              <a:rPr lang="en-US" baseline="0" dirty="0" smtClean="0"/>
              <a:t>*</a:t>
            </a:r>
          </a:p>
          <a:p>
            <a:r>
              <a:rPr lang="en-US" baseline="0" dirty="0" smtClean="0"/>
              <a:t>Class I MHC display involves cytoplasmic proteins.  Typically what happens is a virus infects the cell resulting in cytoplasmic production of viral proteins.  The proteasome generates peptide fragments out of the viral proteins.  These peptides are sampled by TAP and loaded into class I </a:t>
            </a:r>
            <a:r>
              <a:rPr lang="en-US" baseline="0" dirty="0" err="1" smtClean="0"/>
              <a:t>mhc</a:t>
            </a:r>
            <a:r>
              <a:rPr lang="en-US" baseline="0" dirty="0" smtClean="0"/>
              <a:t> molecules.  These elicit binding to a different population of T-cells, the cytotoxic T-cells, which will kill these cells. Though it is not the normal order of events to elicit class I responses with a bacterium, it is possible to engineer bacteria that will do this, and the advantage is you can train the immune system to identify infected cells and kill them.  This has utility for treating viral infections and cancer cells.</a:t>
            </a:r>
            <a:endParaRPr lang="en-US" dirty="0" smtClean="0"/>
          </a:p>
        </p:txBody>
      </p:sp>
      <p:sp>
        <p:nvSpPr>
          <p:cNvPr id="4" name="Slide Number Placeholder 3"/>
          <p:cNvSpPr>
            <a:spLocks noGrp="1"/>
          </p:cNvSpPr>
          <p:nvPr>
            <p:ph type="sldNum" sz="quarter" idx="5"/>
          </p:nvPr>
        </p:nvSpPr>
        <p:spPr/>
        <p:txBody>
          <a:bodyPr/>
          <a:lstStyle/>
          <a:p>
            <a:pPr>
              <a:defRPr/>
            </a:pPr>
            <a:fld id="{A9C2AAAC-C2F9-4550-8A45-30C3280850C7}"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fontAlgn="auto">
              <a:spcBef>
                <a:spcPts val="0"/>
              </a:spcBef>
              <a:spcAft>
                <a:spcPts val="0"/>
              </a:spcAft>
              <a:buFont typeface="Wingdings" pitchFamily="2" charset="2"/>
              <a:buChar char="§"/>
              <a:defRPr/>
            </a:pPr>
            <a:r>
              <a:rPr lang="en-US" dirty="0" smtClean="0">
                <a:solidFill>
                  <a:schemeClr val="tx1">
                    <a:lumMod val="85000"/>
                    <a:lumOff val="15000"/>
                  </a:schemeClr>
                </a:solidFill>
                <a:latin typeface="Calibri" pitchFamily="34" charset="0"/>
                <a:cs typeface="+mn-cs"/>
              </a:rPr>
              <a:t>Live vaccines derived from engineered bacteria are the largest area of therapeutic bacteria research.</a:t>
            </a:r>
            <a:r>
              <a:rPr lang="en-US" baseline="0" dirty="0" smtClean="0">
                <a:solidFill>
                  <a:schemeClr val="tx1">
                    <a:lumMod val="85000"/>
                    <a:lumOff val="15000"/>
                  </a:schemeClr>
                </a:solidFill>
                <a:latin typeface="Calibri" pitchFamily="34" charset="0"/>
                <a:cs typeface="+mn-cs"/>
              </a:rPr>
              <a:t>  They are</a:t>
            </a:r>
            <a:r>
              <a:rPr lang="en-US" dirty="0" smtClean="0">
                <a:solidFill>
                  <a:schemeClr val="tx1">
                    <a:lumMod val="85000"/>
                    <a:lumOff val="15000"/>
                  </a:schemeClr>
                </a:solidFill>
                <a:latin typeface="Calibri" pitchFamily="34" charset="0"/>
                <a:cs typeface="+mn-cs"/>
              </a:rPr>
              <a:t> used to generate T cell responses.  All bacteria</a:t>
            </a:r>
            <a:r>
              <a:rPr lang="en-US" baseline="0" dirty="0" smtClean="0">
                <a:solidFill>
                  <a:schemeClr val="tx1">
                    <a:lumMod val="85000"/>
                    <a:lumOff val="15000"/>
                  </a:schemeClr>
                </a:solidFill>
                <a:latin typeface="Calibri" pitchFamily="34" charset="0"/>
                <a:cs typeface="+mn-cs"/>
              </a:rPr>
              <a:t> can elicit B cell responses and production of bacterium-specific antibodies, but typically bacteria don’t naturally cause cytotoxic T-cell responses.</a:t>
            </a:r>
            <a:endParaRPr lang="en-US" dirty="0" smtClean="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dirty="0" smtClean="0">
                <a:solidFill>
                  <a:schemeClr val="tx1">
                    <a:lumMod val="85000"/>
                    <a:lumOff val="15000"/>
                  </a:schemeClr>
                </a:solidFill>
                <a:latin typeface="Calibri" pitchFamily="34" charset="0"/>
                <a:cs typeface="+mn-cs"/>
              </a:rPr>
              <a:t>In this study, they employ </a:t>
            </a:r>
            <a:r>
              <a:rPr lang="en-US" dirty="0" err="1" smtClean="0">
                <a:solidFill>
                  <a:schemeClr val="tx1">
                    <a:lumMod val="85000"/>
                    <a:lumOff val="15000"/>
                  </a:schemeClr>
                </a:solidFill>
                <a:latin typeface="Calibri" pitchFamily="34" charset="0"/>
                <a:cs typeface="+mn-cs"/>
              </a:rPr>
              <a:t>Invasin</a:t>
            </a:r>
            <a:r>
              <a:rPr lang="en-US" dirty="0" smtClean="0">
                <a:solidFill>
                  <a:schemeClr val="tx1">
                    <a:lumMod val="85000"/>
                    <a:lumOff val="15000"/>
                  </a:schemeClr>
                </a:solidFill>
                <a:latin typeface="Calibri" pitchFamily="34" charset="0"/>
                <a:cs typeface="+mn-cs"/>
              </a:rPr>
              <a:t> (from </a:t>
            </a:r>
            <a:r>
              <a:rPr lang="en-US" i="1" dirty="0" smtClean="0">
                <a:solidFill>
                  <a:schemeClr val="tx1">
                    <a:lumMod val="85000"/>
                    <a:lumOff val="15000"/>
                  </a:schemeClr>
                </a:solidFill>
                <a:latin typeface="Calibri" pitchFamily="34" charset="0"/>
                <a:cs typeface="+mn-cs"/>
              </a:rPr>
              <a:t>Yersinia </a:t>
            </a:r>
            <a:r>
              <a:rPr lang="en-US" i="1" dirty="0" err="1" smtClean="0">
                <a:solidFill>
                  <a:schemeClr val="tx1">
                    <a:lumMod val="85000"/>
                    <a:lumOff val="15000"/>
                  </a:schemeClr>
                </a:solidFill>
                <a:latin typeface="Calibri" pitchFamily="34" charset="0"/>
                <a:cs typeface="+mn-cs"/>
              </a:rPr>
              <a:t>pseudotuburculosis</a:t>
            </a:r>
            <a:r>
              <a:rPr lang="en-US" dirty="0" smtClean="0">
                <a:solidFill>
                  <a:schemeClr val="tx1">
                    <a:lumMod val="85000"/>
                    <a:lumOff val="15000"/>
                  </a:schemeClr>
                </a:solidFill>
                <a:latin typeface="Calibri" pitchFamily="34" charset="0"/>
                <a:cs typeface="+mn-cs"/>
              </a:rPr>
              <a:t>) expressed in </a:t>
            </a:r>
            <a:r>
              <a:rPr lang="en-US" i="1" dirty="0" smtClean="0">
                <a:solidFill>
                  <a:schemeClr val="tx1">
                    <a:lumMod val="85000"/>
                    <a:lumOff val="15000"/>
                  </a:schemeClr>
                </a:solidFill>
                <a:latin typeface="Calibri" pitchFamily="34" charset="0"/>
                <a:cs typeface="+mn-cs"/>
              </a:rPr>
              <a:t>E. coli </a:t>
            </a:r>
            <a:r>
              <a:rPr lang="en-US" dirty="0" smtClean="0">
                <a:solidFill>
                  <a:schemeClr val="tx1">
                    <a:lumMod val="85000"/>
                    <a:lumOff val="15000"/>
                  </a:schemeClr>
                </a:solidFill>
                <a:latin typeface="Calibri" pitchFamily="34" charset="0"/>
                <a:cs typeface="+mn-cs"/>
              </a:rPr>
              <a:t>to actively invade epithelial cells and macrophages and deliver peptides</a:t>
            </a:r>
          </a:p>
          <a:p>
            <a:pPr marL="457200" indent="-457200" fontAlgn="auto">
              <a:spcBef>
                <a:spcPts val="0"/>
              </a:spcBef>
              <a:spcAft>
                <a:spcPts val="0"/>
              </a:spcAft>
              <a:buFont typeface="Wingdings" pitchFamily="2" charset="2"/>
              <a:buChar char="§"/>
              <a:defRPr/>
            </a:pPr>
            <a:r>
              <a:rPr lang="en-US" dirty="0" smtClean="0">
                <a:solidFill>
                  <a:schemeClr val="tx1">
                    <a:lumMod val="85000"/>
                    <a:lumOff val="15000"/>
                  </a:schemeClr>
                </a:solidFill>
                <a:latin typeface="Calibri" pitchFamily="34" charset="0"/>
                <a:cs typeface="+mn-cs"/>
              </a:rPr>
              <a:t>Post invasion, the bacteria are inside </a:t>
            </a:r>
            <a:r>
              <a:rPr lang="en-US" dirty="0" err="1" smtClean="0">
                <a:solidFill>
                  <a:schemeClr val="tx1">
                    <a:lumMod val="85000"/>
                    <a:lumOff val="15000"/>
                  </a:schemeClr>
                </a:solidFill>
                <a:latin typeface="Calibri" pitchFamily="34" charset="0"/>
                <a:cs typeface="+mn-cs"/>
              </a:rPr>
              <a:t>endocytic</a:t>
            </a:r>
            <a:r>
              <a:rPr lang="en-US" dirty="0" smtClean="0">
                <a:solidFill>
                  <a:schemeClr val="tx1">
                    <a:lumMod val="85000"/>
                    <a:lumOff val="15000"/>
                  </a:schemeClr>
                </a:solidFill>
                <a:latin typeface="Calibri" pitchFamily="34" charset="0"/>
                <a:cs typeface="+mn-cs"/>
              </a:rPr>
              <a:t> vesicles, which fuse with lysosomes, then get degraded, and peptides get displayed on class II MHC complexes</a:t>
            </a:r>
          </a:p>
          <a:p>
            <a:pPr marL="457200" indent="-457200" fontAlgn="auto">
              <a:spcBef>
                <a:spcPts val="0"/>
              </a:spcBef>
              <a:spcAft>
                <a:spcPts val="0"/>
              </a:spcAft>
              <a:buFont typeface="Wingdings" pitchFamily="2" charset="2"/>
              <a:buChar char="§"/>
              <a:defRPr/>
            </a:pPr>
            <a:r>
              <a:rPr lang="en-US" dirty="0" smtClean="0">
                <a:solidFill>
                  <a:schemeClr val="tx1">
                    <a:lumMod val="85000"/>
                    <a:lumOff val="15000"/>
                  </a:schemeClr>
                </a:solidFill>
                <a:latin typeface="Calibri" pitchFamily="34" charset="0"/>
                <a:cs typeface="+mn-cs"/>
              </a:rPr>
              <a:t>If</a:t>
            </a:r>
            <a:r>
              <a:rPr lang="en-US" baseline="0" dirty="0" smtClean="0">
                <a:solidFill>
                  <a:schemeClr val="tx1">
                    <a:lumMod val="85000"/>
                    <a:lumOff val="15000"/>
                  </a:schemeClr>
                </a:solidFill>
                <a:latin typeface="Calibri" pitchFamily="34" charset="0"/>
                <a:cs typeface="+mn-cs"/>
              </a:rPr>
              <a:t> you also put </a:t>
            </a:r>
            <a:r>
              <a:rPr lang="en-US" dirty="0" err="1" smtClean="0">
                <a:solidFill>
                  <a:schemeClr val="tx1">
                    <a:lumMod val="85000"/>
                    <a:lumOff val="15000"/>
                  </a:schemeClr>
                </a:solidFill>
                <a:latin typeface="Calibri" pitchFamily="34" charset="0"/>
                <a:cs typeface="+mn-cs"/>
              </a:rPr>
              <a:t>Listeriolysin</a:t>
            </a:r>
            <a:r>
              <a:rPr lang="en-US" dirty="0" smtClean="0">
                <a:solidFill>
                  <a:schemeClr val="tx1">
                    <a:lumMod val="85000"/>
                    <a:lumOff val="15000"/>
                  </a:schemeClr>
                </a:solidFill>
                <a:latin typeface="Calibri" pitchFamily="34" charset="0"/>
                <a:cs typeface="+mn-cs"/>
              </a:rPr>
              <a:t> (or LLO) from </a:t>
            </a:r>
            <a:r>
              <a:rPr lang="en-US" i="1" dirty="0" smtClean="0">
                <a:solidFill>
                  <a:schemeClr val="tx1">
                    <a:lumMod val="85000"/>
                    <a:lumOff val="15000"/>
                  </a:schemeClr>
                </a:solidFill>
                <a:latin typeface="Calibri" pitchFamily="34" charset="0"/>
                <a:cs typeface="+mn-cs"/>
              </a:rPr>
              <a:t>Listeria </a:t>
            </a:r>
            <a:r>
              <a:rPr lang="en-US" i="1" dirty="0" err="1" smtClean="0">
                <a:solidFill>
                  <a:schemeClr val="tx1">
                    <a:lumMod val="85000"/>
                    <a:lumOff val="15000"/>
                  </a:schemeClr>
                </a:solidFill>
                <a:latin typeface="Calibri" pitchFamily="34" charset="0"/>
                <a:cs typeface="+mn-cs"/>
              </a:rPr>
              <a:t>monocytogenes</a:t>
            </a:r>
            <a:r>
              <a:rPr lang="en-US" i="1" dirty="0" smtClean="0">
                <a:solidFill>
                  <a:schemeClr val="tx1">
                    <a:lumMod val="85000"/>
                    <a:lumOff val="15000"/>
                  </a:schemeClr>
                </a:solidFill>
                <a:latin typeface="Calibri" pitchFamily="34" charset="0"/>
                <a:cs typeface="+mn-cs"/>
              </a:rPr>
              <a:t> </a:t>
            </a:r>
            <a:r>
              <a:rPr lang="en-US" i="1" baseline="0" dirty="0" smtClean="0">
                <a:solidFill>
                  <a:schemeClr val="tx1">
                    <a:lumMod val="85000"/>
                    <a:lumOff val="15000"/>
                  </a:schemeClr>
                </a:solidFill>
                <a:latin typeface="Calibri" pitchFamily="34" charset="0"/>
                <a:cs typeface="+mn-cs"/>
              </a:rPr>
              <a:t> </a:t>
            </a:r>
            <a:r>
              <a:rPr lang="en-US" dirty="0" smtClean="0">
                <a:solidFill>
                  <a:schemeClr val="tx1">
                    <a:lumMod val="85000"/>
                    <a:lumOff val="15000"/>
                  </a:schemeClr>
                </a:solidFill>
                <a:latin typeface="Calibri" pitchFamily="34" charset="0"/>
                <a:cs typeface="+mn-cs"/>
              </a:rPr>
              <a:t>into the bacteria, they</a:t>
            </a:r>
            <a:r>
              <a:rPr lang="en-US" baseline="0" dirty="0" smtClean="0">
                <a:solidFill>
                  <a:schemeClr val="tx1">
                    <a:lumMod val="85000"/>
                    <a:lumOff val="15000"/>
                  </a:schemeClr>
                </a:solidFill>
                <a:latin typeface="Calibri" pitchFamily="34" charset="0"/>
                <a:cs typeface="+mn-cs"/>
              </a:rPr>
              <a:t> will </a:t>
            </a:r>
            <a:r>
              <a:rPr lang="en-US" dirty="0" smtClean="0">
                <a:solidFill>
                  <a:schemeClr val="tx1">
                    <a:lumMod val="85000"/>
                    <a:lumOff val="15000"/>
                  </a:schemeClr>
                </a:solidFill>
                <a:latin typeface="Calibri" pitchFamily="34" charset="0"/>
                <a:cs typeface="+mn-cs"/>
              </a:rPr>
              <a:t>lyse the </a:t>
            </a:r>
            <a:r>
              <a:rPr lang="en-US" dirty="0" err="1" smtClean="0">
                <a:solidFill>
                  <a:schemeClr val="tx1">
                    <a:lumMod val="85000"/>
                    <a:lumOff val="15000"/>
                  </a:schemeClr>
                </a:solidFill>
                <a:latin typeface="Calibri" pitchFamily="34" charset="0"/>
                <a:cs typeface="+mn-cs"/>
              </a:rPr>
              <a:t>endocytic</a:t>
            </a:r>
            <a:r>
              <a:rPr lang="en-US" dirty="0" smtClean="0">
                <a:solidFill>
                  <a:schemeClr val="tx1">
                    <a:lumMod val="85000"/>
                    <a:lumOff val="15000"/>
                  </a:schemeClr>
                </a:solidFill>
                <a:latin typeface="Calibri" pitchFamily="34" charset="0"/>
                <a:cs typeface="+mn-cs"/>
              </a:rPr>
              <a:t> vacuole resulting in release of antigens to the cell’s cytoplasm when these bacteria infect macrophages or dendritic cells</a:t>
            </a:r>
          </a:p>
          <a:p>
            <a:pPr marL="457200" indent="-457200" fontAlgn="auto">
              <a:spcBef>
                <a:spcPts val="0"/>
              </a:spcBef>
              <a:spcAft>
                <a:spcPts val="0"/>
              </a:spcAft>
              <a:buFont typeface="Wingdings" pitchFamily="2" charset="2"/>
              <a:buChar char="§"/>
              <a:defRPr/>
            </a:pPr>
            <a:r>
              <a:rPr lang="en-US" dirty="0" smtClean="0">
                <a:solidFill>
                  <a:schemeClr val="tx1">
                    <a:lumMod val="85000"/>
                    <a:lumOff val="15000"/>
                  </a:schemeClr>
                </a:solidFill>
                <a:latin typeface="Calibri" pitchFamily="34" charset="0"/>
                <a:cs typeface="+mn-cs"/>
              </a:rPr>
              <a:t>Peptides in the cytoplasm can be displayed by class I MHC which can then elicit cytotoxic T-cell responses</a:t>
            </a:r>
          </a:p>
          <a:p>
            <a:pPr marL="457200" indent="-457200" fontAlgn="auto">
              <a:spcBef>
                <a:spcPts val="0"/>
              </a:spcBef>
              <a:spcAft>
                <a:spcPts val="0"/>
              </a:spcAft>
              <a:buFont typeface="Wingdings" pitchFamily="2" charset="2"/>
              <a:buChar char="§"/>
              <a:defRPr/>
            </a:pPr>
            <a:r>
              <a:rPr lang="en-US" dirty="0" smtClean="0">
                <a:solidFill>
                  <a:schemeClr val="tx1">
                    <a:lumMod val="85000"/>
                    <a:lumOff val="15000"/>
                  </a:schemeClr>
                </a:solidFill>
                <a:latin typeface="Calibri" pitchFamily="34" charset="0"/>
                <a:cs typeface="+mn-cs"/>
              </a:rPr>
              <a:t>One interesting thing</a:t>
            </a:r>
            <a:r>
              <a:rPr lang="en-US" baseline="0" dirty="0" smtClean="0">
                <a:solidFill>
                  <a:schemeClr val="tx1">
                    <a:lumMod val="85000"/>
                    <a:lumOff val="15000"/>
                  </a:schemeClr>
                </a:solidFill>
                <a:latin typeface="Calibri" pitchFamily="34" charset="0"/>
                <a:cs typeface="+mn-cs"/>
              </a:rPr>
              <a:t> they note is the </a:t>
            </a:r>
            <a:r>
              <a:rPr lang="en-US" baseline="0" dirty="0" err="1" smtClean="0">
                <a:solidFill>
                  <a:schemeClr val="tx1">
                    <a:lumMod val="85000"/>
                    <a:lumOff val="15000"/>
                  </a:schemeClr>
                </a:solidFill>
                <a:latin typeface="Calibri" pitchFamily="34" charset="0"/>
                <a:cs typeface="+mn-cs"/>
              </a:rPr>
              <a:t>the</a:t>
            </a:r>
            <a:r>
              <a:rPr lang="en-US" baseline="0" dirty="0" smtClean="0">
                <a:solidFill>
                  <a:schemeClr val="tx1">
                    <a:lumMod val="85000"/>
                    <a:lumOff val="15000"/>
                  </a:schemeClr>
                </a:solidFill>
                <a:latin typeface="Calibri" pitchFamily="34" charset="0"/>
                <a:cs typeface="+mn-cs"/>
              </a:rPr>
              <a:t> hypersensitivity of mammalian systems specifically to E. coli isn’t particularly advantageous here.  Though they do wish to elicit immune responses, they don’t really want to initiate strong innate immune responses. Such responses are primarily the result of chemically specific moieties present in </a:t>
            </a:r>
            <a:r>
              <a:rPr lang="en-US" baseline="0" dirty="0" err="1" smtClean="0">
                <a:solidFill>
                  <a:schemeClr val="tx1">
                    <a:lumMod val="85000"/>
                    <a:lumOff val="15000"/>
                  </a:schemeClr>
                </a:solidFill>
                <a:latin typeface="Calibri" pitchFamily="34" charset="0"/>
                <a:cs typeface="+mn-cs"/>
              </a:rPr>
              <a:t>enterobacteria</a:t>
            </a:r>
            <a:r>
              <a:rPr lang="en-US" baseline="0" dirty="0" smtClean="0">
                <a:solidFill>
                  <a:schemeClr val="tx1">
                    <a:lumMod val="85000"/>
                    <a:lumOff val="15000"/>
                  </a:schemeClr>
                </a:solidFill>
                <a:latin typeface="Calibri" pitchFamily="34" charset="0"/>
                <a:cs typeface="+mn-cs"/>
              </a:rPr>
              <a:t>, most significant of which is the </a:t>
            </a:r>
            <a:r>
              <a:rPr lang="en-US" baseline="0" dirty="0" err="1" smtClean="0">
                <a:solidFill>
                  <a:schemeClr val="tx1">
                    <a:lumMod val="85000"/>
                    <a:lumOff val="15000"/>
                  </a:schemeClr>
                </a:solidFill>
                <a:latin typeface="Calibri" pitchFamily="34" charset="0"/>
                <a:cs typeface="+mn-cs"/>
              </a:rPr>
              <a:t>liposopolysaccharide</a:t>
            </a:r>
            <a:r>
              <a:rPr lang="en-US" baseline="0" dirty="0" smtClean="0">
                <a:solidFill>
                  <a:schemeClr val="tx1">
                    <a:lumMod val="85000"/>
                    <a:lumOff val="15000"/>
                  </a:schemeClr>
                </a:solidFill>
                <a:latin typeface="Calibri" pitchFamily="34" charset="0"/>
                <a:cs typeface="+mn-cs"/>
              </a:rPr>
              <a:t> moiety called LPS.  They suggest that </a:t>
            </a:r>
            <a:r>
              <a:rPr lang="en-US" dirty="0" smtClean="0">
                <a:solidFill>
                  <a:schemeClr val="tx1">
                    <a:lumMod val="85000"/>
                    <a:lumOff val="15000"/>
                  </a:schemeClr>
                </a:solidFill>
                <a:latin typeface="Calibri" pitchFamily="34" charset="0"/>
                <a:cs typeface="+mn-cs"/>
              </a:rPr>
              <a:t>engineering the </a:t>
            </a:r>
            <a:r>
              <a:rPr lang="en-US" i="1" dirty="0" smtClean="0">
                <a:solidFill>
                  <a:schemeClr val="tx1">
                    <a:lumMod val="85000"/>
                    <a:lumOff val="15000"/>
                  </a:schemeClr>
                </a:solidFill>
                <a:latin typeface="Calibri" pitchFamily="34" charset="0"/>
                <a:cs typeface="+mn-cs"/>
              </a:rPr>
              <a:t>E. coli </a:t>
            </a:r>
            <a:r>
              <a:rPr lang="en-US" dirty="0" smtClean="0">
                <a:solidFill>
                  <a:schemeClr val="tx1">
                    <a:lumMod val="85000"/>
                    <a:lumOff val="15000"/>
                  </a:schemeClr>
                </a:solidFill>
                <a:latin typeface="Calibri" pitchFamily="34" charset="0"/>
                <a:cs typeface="+mn-cs"/>
              </a:rPr>
              <a:t>genome to make the organism less stimulatory to the host would greatly improve the usefulness of this vaccine approach.</a:t>
            </a:r>
          </a:p>
          <a:p>
            <a:pPr eaLnBrk="1" hangingPunct="1">
              <a:spcBef>
                <a:spcPct val="0"/>
              </a:spcBef>
            </a:pP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B352A1D-8FA9-4623-B94C-44465EE7C2FA}" type="slidenum">
              <a:rPr lang="en-US" smtClean="0"/>
              <a:pPr fontAlgn="base">
                <a:spcBef>
                  <a:spcPct val="0"/>
                </a:spcBef>
                <a:spcAft>
                  <a:spcPct val="0"/>
                </a:spcAft>
                <a:defRPr/>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A common refrain in the area of therapeutic</a:t>
            </a:r>
            <a:r>
              <a:rPr lang="en-US" baseline="0" dirty="0" smtClean="0"/>
              <a:t> bacteria is the problem of strong immune responses to the bacteria.  Though there aren’t many engineering studies involving the alteration of these properties, there are a few.</a:t>
            </a:r>
            <a:endParaRPr lang="en-US" dirty="0" smtClean="0"/>
          </a:p>
        </p:txBody>
      </p:sp>
      <p:sp>
        <p:nvSpPr>
          <p:cNvPr id="4" name="Slide Number Placeholder 3"/>
          <p:cNvSpPr>
            <a:spLocks noGrp="1"/>
          </p:cNvSpPr>
          <p:nvPr>
            <p:ph type="sldNum" sz="quarter" idx="5"/>
          </p:nvPr>
        </p:nvSpPr>
        <p:spPr/>
        <p:txBody>
          <a:bodyPr/>
          <a:lstStyle/>
          <a:p>
            <a:pPr>
              <a:defRPr/>
            </a:pPr>
            <a:fld id="{99880AF6-D421-4D26-B6DB-0398DA3F36A4}" type="slidenum">
              <a:rPr lang="en-US">
                <a:solidFill>
                  <a:prstClr val="black"/>
                </a:solidFill>
              </a:rPr>
              <a:pPr>
                <a:defRPr/>
              </a:pPr>
              <a:t>32</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In this study</a:t>
            </a:r>
            <a:r>
              <a:rPr lang="en-US" baseline="0" dirty="0" smtClean="0"/>
              <a:t> by Species and coworkers, the authors demonstrate that the outer membrane lipid can be altered to mimic the structure present in another bacterium, Chlamydia.</a:t>
            </a:r>
            <a:endParaRPr lang="en-US" dirty="0" smtClean="0"/>
          </a:p>
        </p:txBody>
      </p:sp>
      <p:sp>
        <p:nvSpPr>
          <p:cNvPr id="4" name="Slide Number Placeholder 3"/>
          <p:cNvSpPr>
            <a:spLocks noGrp="1"/>
          </p:cNvSpPr>
          <p:nvPr>
            <p:ph type="sldNum" sz="quarter" idx="5"/>
          </p:nvPr>
        </p:nvSpPr>
        <p:spPr/>
        <p:txBody>
          <a:bodyPr/>
          <a:lstStyle/>
          <a:p>
            <a:pPr>
              <a:defRPr/>
            </a:pPr>
            <a:fld id="{C9577A10-9C85-4415-AC41-92C7D52EFA69}"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If we examine the surface of a</a:t>
            </a:r>
            <a:r>
              <a:rPr lang="en-US" baseline="0" dirty="0" smtClean="0"/>
              <a:t> gram-negative bacterium, there is the </a:t>
            </a:r>
            <a:r>
              <a:rPr lang="en-US" baseline="0" dirty="0" err="1" smtClean="0"/>
              <a:t>cyotoplasm</a:t>
            </a:r>
            <a:r>
              <a:rPr lang="en-US" baseline="0" dirty="0" smtClean="0"/>
              <a:t>, then the inner membrane, then the </a:t>
            </a:r>
            <a:r>
              <a:rPr lang="en-US" baseline="0" dirty="0" err="1" smtClean="0"/>
              <a:t>periplasm</a:t>
            </a:r>
            <a:r>
              <a:rPr lang="en-US" baseline="0" dirty="0" smtClean="0"/>
              <a:t>, then the outer membrane.  The lipid component of the outer membrane is called lipid A and is composed of a core oligosaccharide connected to six acyl chains.  In your laboratory strains of E. coli, this is the extent of the cell’s surface.  There aren’t additional modifications to the surface or to these lipids.  In commensal and pathogenic strains of E. coli, there are additional carbohydrates called O-antigens that are covalently attached to the LPS.  Additionally, there are often K capsules that are attached by lipid linkers to the outer membrane.  Though these capsular polysaccharides play major roles in adaptive immunity and the protection of the bacterium from complement, they aren’t the feature of the  bacterium that elicits strong innate immune responses.  It is actually this lipid A moiety, the protein component of the outer membrane lipoprotein </a:t>
            </a:r>
            <a:r>
              <a:rPr lang="en-US" baseline="0" dirty="0" err="1" smtClean="0"/>
              <a:t>lpp</a:t>
            </a:r>
            <a:r>
              <a:rPr lang="en-US" baseline="0" dirty="0" smtClean="0"/>
              <a:t>, and various other signals that elicit these responses.  Collectively they are referred to as PAMPS, or </a:t>
            </a:r>
            <a:r>
              <a:rPr lang="en-US" sz="1200" b="0" i="0" kern="1200" dirty="0" smtClean="0">
                <a:solidFill>
                  <a:schemeClr val="tx1"/>
                </a:solidFill>
                <a:effectLst/>
                <a:latin typeface="+mn-lt"/>
                <a:ea typeface="+mn-ea"/>
                <a:cs typeface="+mn-cs"/>
                <a:hlinkClick r:id="rId3"/>
              </a:rPr>
              <a:t>Pathogen-associated molecular pattern</a:t>
            </a:r>
            <a:r>
              <a:rPr lang="en-US" sz="1200" b="0" i="0" kern="1200" dirty="0" smtClean="0">
                <a:solidFill>
                  <a:schemeClr val="tx1"/>
                </a:solidFill>
                <a:effectLst/>
                <a:latin typeface="+mn-lt"/>
                <a:ea typeface="+mn-ea"/>
                <a:cs typeface="+mn-cs"/>
              </a:rPr>
              <a:t>s.</a:t>
            </a:r>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576857E-AE6F-407C-9DE3-8429F2BD3F1D}" type="slidenum">
              <a:rPr lang="en-US" smtClean="0"/>
              <a:pPr fontAlgn="base">
                <a:spcBef>
                  <a:spcPct val="0"/>
                </a:spcBef>
                <a:spcAft>
                  <a:spcPct val="0"/>
                </a:spcAft>
                <a:defRPr/>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In other bacteria such as Chlamydia and Legionella, this core lipid A moiety has a different structure and has</a:t>
            </a:r>
            <a:r>
              <a:rPr lang="en-US" baseline="0" dirty="0" smtClean="0"/>
              <a:t> a very different effect on the innate immune response.  They actually antagonize the response.  During normal lipid A biosynthesis, a series of </a:t>
            </a:r>
            <a:r>
              <a:rPr lang="en-US" baseline="0" dirty="0" err="1" smtClean="0"/>
              <a:t>transferase</a:t>
            </a:r>
            <a:r>
              <a:rPr lang="en-US" baseline="0" dirty="0" smtClean="0"/>
              <a:t> reactions assembles the oligosaccharide and decorates it with specific acyl chains at specific positions. Different bacterial genus produces different lipid A’s, and the variation is in the identity and number of sugars, the presence of phosphates, and the length, position, and count of acyl chains that get attached.  Chlamydia produces a 5-acyl chain variant.  It is known that often the </a:t>
            </a:r>
            <a:r>
              <a:rPr lang="en-US" baseline="0" dirty="0" err="1" smtClean="0"/>
              <a:t>pentaacylated</a:t>
            </a:r>
            <a:r>
              <a:rPr lang="en-US" baseline="0" dirty="0" smtClean="0"/>
              <a:t> lipid A’s are less stimulating of toll like receptor 4, and thus a weaker immune response. </a:t>
            </a:r>
          </a:p>
          <a:p>
            <a:pPr eaLnBrk="1" hangingPunct="1">
              <a:spcBef>
                <a:spcPct val="0"/>
              </a:spcBef>
            </a:pPr>
            <a:r>
              <a:rPr lang="en-US" baseline="0" dirty="0" smtClean="0"/>
              <a:t>*</a:t>
            </a:r>
          </a:p>
          <a:p>
            <a:pPr eaLnBrk="1" hangingPunct="1">
              <a:spcBef>
                <a:spcPct val="0"/>
              </a:spcBef>
            </a:pPr>
            <a:r>
              <a:rPr lang="en-US" baseline="0" dirty="0" smtClean="0"/>
              <a:t> If you mutate this last gene of the E. coli pathway, </a:t>
            </a:r>
            <a:r>
              <a:rPr lang="en-US" baseline="0" dirty="0" err="1" smtClean="0"/>
              <a:t>msbB</a:t>
            </a:r>
            <a:r>
              <a:rPr lang="en-US" baseline="0" dirty="0" smtClean="0"/>
              <a:t>, you get an entirely viable bacterium that decreases </a:t>
            </a:r>
            <a:r>
              <a:rPr lang="en-US" baseline="0" dirty="0" err="1" smtClean="0"/>
              <a:t>interleuken</a:t>
            </a:r>
            <a:r>
              <a:rPr lang="en-US" baseline="0" dirty="0" smtClean="0"/>
              <a:t> 2 responses in mice 2 fold and is reported to have an even stronger effect on the human immune system.</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3E17CB-9880-4C93-A3EB-809DE9077F9E}" type="slidenum">
              <a:rPr lang="en-US" smtClean="0"/>
              <a:pPr fontAlgn="base">
                <a:spcBef>
                  <a:spcPct val="0"/>
                </a:spcBef>
                <a:spcAft>
                  <a:spcPct val="0"/>
                </a:spcAft>
                <a:defRPr/>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In this study, the authors swap out the first gene of the pathway for the cognate gene from</a:t>
            </a:r>
            <a:r>
              <a:rPr lang="en-US" baseline="0" dirty="0" smtClean="0"/>
              <a:t> </a:t>
            </a:r>
            <a:r>
              <a:rPr lang="en-US" baseline="0" dirty="0" err="1" smtClean="0"/>
              <a:t>chlamyidia</a:t>
            </a:r>
            <a:r>
              <a:rPr lang="en-US" baseline="0" dirty="0" smtClean="0"/>
              <a:t>.  The resulting E. coli variants are viable and produce altered LPS’s.</a:t>
            </a: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62208A-E5A2-4D2C-A71D-6CC8E81A94A1}" type="slidenum">
              <a:rPr lang="en-US" smtClean="0"/>
              <a:pPr fontAlgn="base">
                <a:spcBef>
                  <a:spcPct val="0"/>
                </a:spcBef>
                <a:spcAft>
                  <a:spcPct val="0"/>
                </a:spcAft>
                <a:defRPr/>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But it results in a spectrum of products.</a:t>
            </a:r>
            <a:r>
              <a:rPr lang="en-US" baseline="0" dirty="0" smtClean="0"/>
              <a:t>  They end up with at least 6 different variants of LPS that are hybrids of the </a:t>
            </a:r>
            <a:r>
              <a:rPr lang="en-US" baseline="0" dirty="0" err="1" smtClean="0"/>
              <a:t>hexa</a:t>
            </a:r>
            <a:r>
              <a:rPr lang="en-US" baseline="0" dirty="0" smtClean="0"/>
              <a:t>- and </a:t>
            </a:r>
            <a:r>
              <a:rPr lang="en-US" baseline="0" dirty="0" err="1" smtClean="0"/>
              <a:t>penta-acylated</a:t>
            </a:r>
            <a:r>
              <a:rPr lang="en-US" baseline="0" dirty="0" smtClean="0"/>
              <a:t> variants.</a:t>
            </a:r>
            <a:endParaRPr lang="en-US" dirty="0" smtClean="0"/>
          </a:p>
        </p:txBody>
      </p:sp>
      <p:sp>
        <p:nvSpPr>
          <p:cNvPr id="4" name="Slide Number Placeholder 3"/>
          <p:cNvSpPr>
            <a:spLocks noGrp="1"/>
          </p:cNvSpPr>
          <p:nvPr>
            <p:ph type="sldNum" sz="quarter" idx="5"/>
          </p:nvPr>
        </p:nvSpPr>
        <p:spPr/>
        <p:txBody>
          <a:bodyPr/>
          <a:lstStyle/>
          <a:p>
            <a:pPr>
              <a:defRPr/>
            </a:pPr>
            <a:fld id="{0BA846D9-249E-4A1C-88C9-B717233605D3}" type="slidenum">
              <a:rPr lang="en-US" smtClean="0"/>
              <a:pPr>
                <a:defRPr/>
              </a:pPr>
              <a:t>37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C55C340-7713-4708-90E7-D8A844E09387}" type="slidenum">
              <a:rPr lang="en-US">
                <a:solidFill>
                  <a:prstClr val="black"/>
                </a:solidFill>
              </a:rPr>
              <a:pPr>
                <a:defRPr/>
              </a:pPr>
              <a:t>4</a:t>
            </a:fld>
            <a:endParaRPr lang="en-US">
              <a:solidFill>
                <a:prstClr val="black"/>
              </a:solidFill>
            </a:endParaRPr>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smtClean="0"/>
              <a:t>Using transcriptional</a:t>
            </a:r>
            <a:r>
              <a:rPr lang="en-US" baseline="0" dirty="0" smtClean="0"/>
              <a:t> control, it is possible to further narrow the conditions in which the bacteria invade.  Here, different promoters are put in front of </a:t>
            </a:r>
            <a:r>
              <a:rPr lang="en-US" baseline="0" dirty="0" err="1" smtClean="0"/>
              <a:t>invasin</a:t>
            </a:r>
            <a:r>
              <a:rPr lang="en-US" baseline="0" dirty="0" smtClean="0"/>
              <a:t>.  Placing </a:t>
            </a:r>
            <a:r>
              <a:rPr lang="en-US" baseline="0" dirty="0" err="1" smtClean="0"/>
              <a:t>invasin</a:t>
            </a:r>
            <a:r>
              <a:rPr lang="en-US" baseline="0" dirty="0" smtClean="0"/>
              <a:t> under the </a:t>
            </a:r>
            <a:r>
              <a:rPr lang="en-US" baseline="0" dirty="0" err="1" smtClean="0"/>
              <a:t>Pbad</a:t>
            </a:r>
            <a:r>
              <a:rPr lang="en-US" baseline="0" dirty="0" smtClean="0"/>
              <a:t>/</a:t>
            </a:r>
            <a:r>
              <a:rPr lang="en-US" baseline="0" dirty="0" err="1" smtClean="0"/>
              <a:t>AraC</a:t>
            </a:r>
            <a:r>
              <a:rPr lang="en-US" baseline="0" dirty="0" smtClean="0"/>
              <a:t> sensor results in bacteria that only invade cancer cells in the presence of arabinose.  Placing the low-oxygen responsive </a:t>
            </a:r>
            <a:r>
              <a:rPr lang="en-US" baseline="0" dirty="0" err="1" smtClean="0"/>
              <a:t>fdhF</a:t>
            </a:r>
            <a:r>
              <a:rPr lang="en-US" baseline="0" dirty="0" smtClean="0"/>
              <a:t> promoter in front of </a:t>
            </a:r>
            <a:r>
              <a:rPr lang="en-US" baseline="0" dirty="0" err="1" smtClean="0"/>
              <a:t>invasin</a:t>
            </a:r>
            <a:r>
              <a:rPr lang="en-US" baseline="0" dirty="0" smtClean="0"/>
              <a:t> results in bacteria that only invade cancer cells under low oxygen conditions.</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More complex sensor</a:t>
            </a:r>
            <a:r>
              <a:rPr lang="en-US" baseline="0" dirty="0" smtClean="0"/>
              <a:t> devices can also control </a:t>
            </a:r>
            <a:r>
              <a:rPr lang="en-US" baseline="0" dirty="0" err="1" smtClean="0"/>
              <a:t>invasin</a:t>
            </a:r>
            <a:r>
              <a:rPr lang="en-US" baseline="0" dirty="0" smtClean="0"/>
              <a:t>.  Here, the entire lux operon is placed in front of </a:t>
            </a:r>
            <a:r>
              <a:rPr lang="en-US" baseline="0" dirty="0" err="1" smtClean="0"/>
              <a:t>invasin</a:t>
            </a:r>
            <a:r>
              <a:rPr lang="en-US" baseline="0" dirty="0" smtClean="0"/>
              <a:t>.  This </a:t>
            </a:r>
            <a:r>
              <a:rPr lang="en-US" baseline="0" dirty="0" err="1" smtClean="0"/>
              <a:t>quorem</a:t>
            </a:r>
            <a:r>
              <a:rPr lang="en-US" baseline="0" dirty="0" smtClean="0"/>
              <a:t> sensing device responds directly to </a:t>
            </a:r>
            <a:r>
              <a:rPr lang="en-US" baseline="0" dirty="0" err="1" smtClean="0"/>
              <a:t>homoserine</a:t>
            </a:r>
            <a:r>
              <a:rPr lang="en-US" baseline="0" dirty="0" smtClean="0"/>
              <a:t> lactone and indirectly to bacterial density.</a:t>
            </a:r>
          </a:p>
          <a:p>
            <a:r>
              <a:rPr lang="en-US" baseline="0" dirty="0" smtClean="0"/>
              <a:t>*</a:t>
            </a:r>
          </a:p>
          <a:p>
            <a:r>
              <a:rPr lang="en-US" baseline="0" dirty="0" smtClean="0"/>
              <a:t>In this </a:t>
            </a:r>
            <a:r>
              <a:rPr lang="en-US" baseline="0" dirty="0" err="1" smtClean="0"/>
              <a:t>cytometry</a:t>
            </a:r>
            <a:r>
              <a:rPr lang="en-US" baseline="0" dirty="0" smtClean="0"/>
              <a:t> trace, the lux sensor is placed upstream of GFP, and the data is flow </a:t>
            </a:r>
            <a:r>
              <a:rPr lang="en-US" baseline="0" dirty="0" err="1" smtClean="0"/>
              <a:t>cytometry</a:t>
            </a:r>
            <a:r>
              <a:rPr lang="en-US" baseline="0" dirty="0" smtClean="0"/>
              <a:t> of green fluorescence as a function of cell density.  There is a sharp transition at the higher cell densities towards activation.</a:t>
            </a:r>
          </a:p>
          <a:p>
            <a:r>
              <a:rPr lang="en-US" baseline="0" dirty="0" smtClean="0"/>
              <a:t>*</a:t>
            </a:r>
          </a:p>
          <a:p>
            <a:r>
              <a:rPr lang="en-US" baseline="0" dirty="0" smtClean="0"/>
              <a:t>Here the same series of cell densities is scanned for the lux-</a:t>
            </a:r>
            <a:r>
              <a:rPr lang="en-US" baseline="0" dirty="0" err="1" smtClean="0"/>
              <a:t>invasin</a:t>
            </a:r>
            <a:r>
              <a:rPr lang="en-US" baseline="0" dirty="0" smtClean="0"/>
              <a:t> construct in red lines alongside the </a:t>
            </a:r>
            <a:r>
              <a:rPr lang="en-US" baseline="0" dirty="0" err="1" smtClean="0"/>
              <a:t>consitutively</a:t>
            </a:r>
            <a:r>
              <a:rPr lang="en-US" baseline="0" dirty="0" smtClean="0"/>
              <a:t>-expressed </a:t>
            </a:r>
            <a:r>
              <a:rPr lang="en-US" baseline="0" dirty="0" err="1" smtClean="0"/>
              <a:t>invasin</a:t>
            </a:r>
            <a:r>
              <a:rPr lang="en-US" baseline="0" dirty="0" smtClean="0"/>
              <a:t> in black lines.  The bacteria are poorly invasive until they achieve a high cell density.</a:t>
            </a:r>
            <a:endParaRPr lang="en-US" dirty="0" smtClean="0"/>
          </a:p>
        </p:txBody>
      </p:sp>
      <p:sp>
        <p:nvSpPr>
          <p:cNvPr id="4" name="Slide Number Placeholder 3"/>
          <p:cNvSpPr>
            <a:spLocks noGrp="1"/>
          </p:cNvSpPr>
          <p:nvPr>
            <p:ph type="sldNum" sz="quarter" idx="5"/>
          </p:nvPr>
        </p:nvSpPr>
        <p:spPr/>
        <p:txBody>
          <a:bodyPr/>
          <a:lstStyle/>
          <a:p>
            <a:pPr>
              <a:defRPr/>
            </a:pPr>
            <a:fld id="{62F153D4-F5D3-4A3D-8933-DAD73E642418}" type="slidenum">
              <a:rPr lang="en-US">
                <a:solidFill>
                  <a:prstClr val="black"/>
                </a:solidFill>
              </a:rPr>
              <a:pPr>
                <a:defRPr/>
              </a:pPr>
              <a:t>5</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One of the main challenge</a:t>
            </a:r>
            <a:r>
              <a:rPr lang="en-US" baseline="0" dirty="0" smtClean="0"/>
              <a:t> in joining sensors and actuators as new composite devices is the matching of input and output transcription levels.  We speak of promoters and genes as being ‘on’ or ‘off’ but in practice we are always just altering rates of transcription and these are continuous variables.  Thus, these are analog systems and not well thought of as digital.  If you were to scan invasiveness as a function of </a:t>
            </a:r>
            <a:r>
              <a:rPr lang="en-US" baseline="0" dirty="0" err="1" smtClean="0"/>
              <a:t>invasin</a:t>
            </a:r>
            <a:r>
              <a:rPr lang="en-US" baseline="0" dirty="0" smtClean="0"/>
              <a:t> protein, it would have some curve that was monotonically increasing with increased expression up to some maximal value, and then toxicity issues would affect the viability and function of the bacteria beyond this maximum.  Suppose this maximum occurs at a </a:t>
            </a:r>
            <a:r>
              <a:rPr lang="en-US" baseline="0" dirty="0" err="1" smtClean="0"/>
              <a:t>concentratin</a:t>
            </a:r>
            <a:r>
              <a:rPr lang="en-US" baseline="0" dirty="0" smtClean="0"/>
              <a:t> of 700 proteins.  </a:t>
            </a:r>
            <a:endParaRPr lang="en-US" dirty="0" smtClean="0"/>
          </a:p>
        </p:txBody>
      </p:sp>
      <p:sp>
        <p:nvSpPr>
          <p:cNvPr id="4" name="Slide Number Placeholder 3"/>
          <p:cNvSpPr>
            <a:spLocks noGrp="1"/>
          </p:cNvSpPr>
          <p:nvPr>
            <p:ph type="sldNum" sz="quarter" idx="5"/>
          </p:nvPr>
        </p:nvSpPr>
        <p:spPr/>
        <p:txBody>
          <a:bodyPr/>
          <a:lstStyle/>
          <a:p>
            <a:pPr>
              <a:defRPr/>
            </a:pPr>
            <a:fld id="{57CF4A63-7958-4475-8290-3F70E1A27F1D}" type="slidenum">
              <a:rPr lang="en-US">
                <a:solidFill>
                  <a:prstClr val="black"/>
                </a:solidFill>
              </a:rPr>
              <a:pPr>
                <a:defRPr/>
              </a:pPr>
              <a:t>6</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We’ve seen that in the absence</a:t>
            </a:r>
            <a:r>
              <a:rPr lang="en-US" baseline="0" dirty="0" smtClean="0"/>
              <a:t> of additional translation control, protein expression levels are usually linear with respect to transcription activity.</a:t>
            </a:r>
            <a:endParaRPr lang="en-US" dirty="0" smtClean="0"/>
          </a:p>
        </p:txBody>
      </p:sp>
      <p:sp>
        <p:nvSpPr>
          <p:cNvPr id="4" name="Slide Number Placeholder 3"/>
          <p:cNvSpPr>
            <a:spLocks noGrp="1"/>
          </p:cNvSpPr>
          <p:nvPr>
            <p:ph type="sldNum" sz="quarter" idx="5"/>
          </p:nvPr>
        </p:nvSpPr>
        <p:spPr/>
        <p:txBody>
          <a:bodyPr/>
          <a:lstStyle/>
          <a:p>
            <a:pPr>
              <a:defRPr/>
            </a:pPr>
            <a:fld id="{42BFEFD4-AD4C-4050-A3A8-FF1E38B285BB}" type="slidenum">
              <a:rPr lang="en-US">
                <a:solidFill>
                  <a:prstClr val="black"/>
                </a:solidFill>
              </a:rPr>
              <a:pPr>
                <a:defRPr/>
              </a:pPr>
              <a:t>7</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Thus we can describe the actuators transfer</a:t>
            </a:r>
            <a:r>
              <a:rPr lang="en-US" baseline="0" dirty="0" smtClean="0"/>
              <a:t> function in terms of input transcription activity, and let’s suppose that this reaches a maximum around 700 transcripts per cell.</a:t>
            </a:r>
            <a:endParaRPr lang="en-US" dirty="0" smtClean="0"/>
          </a:p>
        </p:txBody>
      </p:sp>
      <p:sp>
        <p:nvSpPr>
          <p:cNvPr id="4" name="Slide Number Placeholder 3"/>
          <p:cNvSpPr>
            <a:spLocks noGrp="1"/>
          </p:cNvSpPr>
          <p:nvPr>
            <p:ph type="sldNum" sz="quarter" idx="5"/>
          </p:nvPr>
        </p:nvSpPr>
        <p:spPr/>
        <p:txBody>
          <a:bodyPr/>
          <a:lstStyle/>
          <a:p>
            <a:pPr>
              <a:defRPr/>
            </a:pPr>
            <a:fld id="{8B09AA36-9A4E-4B77-86AB-87488E9E7979}" type="slidenum">
              <a:rPr lang="en-US">
                <a:solidFill>
                  <a:prstClr val="black"/>
                </a:solidFill>
              </a:rPr>
              <a:pPr>
                <a:defRPr/>
              </a:pPr>
              <a:t>8</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Similarly we can describe the transfer function of the </a:t>
            </a:r>
            <a:r>
              <a:rPr lang="en-US" dirty="0" err="1" smtClean="0"/>
              <a:t>Pbad</a:t>
            </a:r>
            <a:r>
              <a:rPr lang="en-US" dirty="0" smtClean="0"/>
              <a:t> promoter system in terms of the transcript</a:t>
            </a:r>
            <a:r>
              <a:rPr lang="en-US" baseline="0" dirty="0" smtClean="0"/>
              <a:t> it generates as a function of input arabinose concentration.</a:t>
            </a:r>
            <a:endParaRPr lang="en-US" dirty="0" smtClean="0"/>
          </a:p>
        </p:txBody>
      </p:sp>
      <p:sp>
        <p:nvSpPr>
          <p:cNvPr id="4" name="Slide Number Placeholder 3"/>
          <p:cNvSpPr>
            <a:spLocks noGrp="1"/>
          </p:cNvSpPr>
          <p:nvPr>
            <p:ph type="sldNum" sz="quarter" idx="5"/>
          </p:nvPr>
        </p:nvSpPr>
        <p:spPr/>
        <p:txBody>
          <a:bodyPr/>
          <a:lstStyle/>
          <a:p>
            <a:pPr>
              <a:defRPr/>
            </a:pPr>
            <a:fld id="{FFE88FD5-26F2-462A-89E4-FF87CCA3A2DE}" type="slidenum">
              <a:rPr lang="en-US">
                <a:solidFill>
                  <a:prstClr val="black"/>
                </a:solidFill>
              </a:rPr>
              <a:pPr>
                <a:defRPr/>
              </a:pPr>
              <a:t>9</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73CBCD3-66D8-4DAB-9EB9-D51C20721914}" type="datetimeFigureOut">
              <a:rPr lang="en-US"/>
              <a:pPr>
                <a:defRPr/>
              </a:pPr>
              <a:t>10/31/2013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E4369EA-DD19-4A24-A2F0-B4921F33A0E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C6DE92B-74E6-4E5B-866F-9B893F64FCA7}" type="datetimeFigureOut">
              <a:rPr lang="en-US"/>
              <a:pPr>
                <a:defRPr/>
              </a:pPr>
              <a:t>10/31/2013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3E52467-9A60-437D-BE43-EBD775493C7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BFCD464-A5C5-44B2-8FAF-932B2A40054F}" type="datetimeFigureOut">
              <a:rPr lang="en-US"/>
              <a:pPr>
                <a:defRPr/>
              </a:pPr>
              <a:t>10/31/2013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0F17A41-0925-4E11-A994-0A043A0AF1A6}"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06B766B-B3E6-4EF6-B07D-CBDED28ED441}" type="datetimeFigureOut">
              <a:rPr lang="en-US">
                <a:solidFill>
                  <a:prstClr val="black">
                    <a:tint val="75000"/>
                  </a:prstClr>
                </a:solidFill>
              </a:rPr>
              <a:pPr>
                <a:defRPr/>
              </a:pPr>
              <a:t>10/31/2013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91FFB60-B603-434B-BB6F-B01E10772ED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8ED88BC-B72B-4A5E-B5D0-C544234F18FA}" type="datetimeFigureOut">
              <a:rPr lang="en-US">
                <a:solidFill>
                  <a:prstClr val="black">
                    <a:tint val="75000"/>
                  </a:prstClr>
                </a:solidFill>
              </a:rPr>
              <a:pPr>
                <a:defRPr/>
              </a:pPr>
              <a:t>10/31/2013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574D3A2-3FD1-4931-BCF0-9ACAD96CD2A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45122C9-1CC4-40ED-BF32-E132346408D7}" type="datetimeFigureOut">
              <a:rPr lang="en-US">
                <a:solidFill>
                  <a:prstClr val="black">
                    <a:tint val="75000"/>
                  </a:prstClr>
                </a:solidFill>
              </a:rPr>
              <a:pPr>
                <a:defRPr/>
              </a:pPr>
              <a:t>10/31/2013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DA5AB5-EB0F-4FD3-B6DA-22D1D9A1195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B9D76DF-D04B-4BD9-9AF9-6F41D8DD3405}" type="datetimeFigureOut">
              <a:rPr lang="en-US">
                <a:solidFill>
                  <a:prstClr val="black">
                    <a:tint val="75000"/>
                  </a:prstClr>
                </a:solidFill>
              </a:rPr>
              <a:pPr>
                <a:defRPr/>
              </a:pPr>
              <a:t>10/31/2013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BA25B9A-6DF8-4CA8-96B9-6A4F8D1342C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89352FA-DD65-4FE3-A217-23EB5B916EC4}" type="datetimeFigureOut">
              <a:rPr lang="en-US">
                <a:solidFill>
                  <a:prstClr val="black">
                    <a:tint val="75000"/>
                  </a:prstClr>
                </a:solidFill>
              </a:rPr>
              <a:pPr>
                <a:defRPr/>
              </a:pPr>
              <a:t>10/31/2013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979A7ED0-B7A7-42DF-AF6E-5CC6EE54192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64B7954-4E95-4806-A305-5511F862DF23}" type="datetimeFigureOut">
              <a:rPr lang="en-US">
                <a:solidFill>
                  <a:prstClr val="black">
                    <a:tint val="75000"/>
                  </a:prstClr>
                </a:solidFill>
              </a:rPr>
              <a:pPr>
                <a:defRPr/>
              </a:pPr>
              <a:t>10/31/2013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8EF5398C-377B-4D95-B2DE-AE173745A32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8ABEDC6-C1AD-49BE-A97F-323888AAF315}" type="datetimeFigureOut">
              <a:rPr lang="en-US">
                <a:solidFill>
                  <a:prstClr val="black">
                    <a:tint val="75000"/>
                  </a:prstClr>
                </a:solidFill>
              </a:rPr>
              <a:pPr>
                <a:defRPr/>
              </a:pPr>
              <a:t>10/31/2013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D22DD2A-6A61-4F2F-9839-774934E4AA4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AAFDB02-AE93-4E24-9239-228B5F0122FB}" type="datetimeFigureOut">
              <a:rPr lang="en-US">
                <a:solidFill>
                  <a:prstClr val="black">
                    <a:tint val="75000"/>
                  </a:prstClr>
                </a:solidFill>
              </a:rPr>
              <a:pPr>
                <a:defRPr/>
              </a:pPr>
              <a:t>10/31/2013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50E1E89-F38D-4AFC-8A04-90F6527886D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7459A83-C7E7-475A-83A4-4A325B20C61A}" type="datetimeFigureOut">
              <a:rPr lang="en-US"/>
              <a:pPr>
                <a:defRPr/>
              </a:pPr>
              <a:t>10/31/2013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D7D8433-2A15-4E67-A863-49BAC28A6D7A}"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4ADB51D-E556-4E62-9C46-AABCDE4117BF}" type="datetimeFigureOut">
              <a:rPr lang="en-US">
                <a:solidFill>
                  <a:prstClr val="black">
                    <a:tint val="75000"/>
                  </a:prstClr>
                </a:solidFill>
              </a:rPr>
              <a:pPr>
                <a:defRPr/>
              </a:pPr>
              <a:t>10/31/2013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A278EEE0-7CBF-406E-8FAB-AE6187B83D9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74C6191-624F-47B2-B96E-524F3DF468D6}" type="datetimeFigureOut">
              <a:rPr lang="en-US">
                <a:solidFill>
                  <a:prstClr val="black">
                    <a:tint val="75000"/>
                  </a:prstClr>
                </a:solidFill>
              </a:rPr>
              <a:pPr>
                <a:defRPr/>
              </a:pPr>
              <a:t>10/31/2013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36D3D11-9C1E-4B04-B47D-EFA8968DEF6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0C47E1C-C5BC-4036-980C-15047BD02477}" type="datetimeFigureOut">
              <a:rPr lang="en-US">
                <a:solidFill>
                  <a:prstClr val="black">
                    <a:tint val="75000"/>
                  </a:prstClr>
                </a:solidFill>
              </a:rPr>
              <a:pPr>
                <a:defRPr/>
              </a:pPr>
              <a:t>10/31/2013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5E2B027-7F89-4AD4-9F4B-31467C3FA3C1}"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070669B-2195-419C-83CD-2208E7C74E17}"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C92E338-12A6-497B-87BA-1894D83424BA}"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E2AA9FC-E03C-4285-8120-6F43217192E6}"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133EAA5-2663-4187-B283-7D5B783B4FCB}"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5CC49F8-1036-4D04-91CA-4360442BA867}"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3BFE86B-ABEA-4F00-9984-7632BA346078}"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59BDE77-E6C8-4DAA-82FE-D159693903F5}"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D51A6A3-D4B4-46E9-B1B0-6559522714F7}" type="datetimeFigureOut">
              <a:rPr lang="en-US"/>
              <a:pPr>
                <a:defRPr/>
              </a:pPr>
              <a:t>10/31/2013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17DCF8-A9C1-4D51-A392-AB77B981B82C}"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A2E102-48F6-4C75-9D03-522269812E23}"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E69189F-6466-4BF8-B475-EB3C2CDC4E5F}"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2285BA-C4B7-4695-8F6F-577591F1A9F7}"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C0BE60D-58DC-408F-86DF-90067DF98427}"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D8E588A-AB29-4587-8C68-6D575760F3F0}" type="datetimeFigureOut">
              <a:rPr lang="en-US"/>
              <a:pPr>
                <a:defRPr/>
              </a:pPr>
              <a:t>10/31/2013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10C92D5-60FD-4448-B369-5226A042F25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E951CB2-D5BF-4589-B46B-55C06CC940C0}" type="datetimeFigureOut">
              <a:rPr lang="en-US"/>
              <a:pPr>
                <a:defRPr/>
              </a:pPr>
              <a:t>10/31/2013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FDDE2DE-04EE-4892-AD03-19B8A2BF9AB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6965D3C-C551-4D6C-B97D-FD158F22C8CA}" type="datetimeFigureOut">
              <a:rPr lang="en-US"/>
              <a:pPr>
                <a:defRPr/>
              </a:pPr>
              <a:t>10/31/2013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F76FB36-62D5-47E1-A33B-3A7DD57728E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C6E4EF4-E7F5-4091-93C1-825125BE833F}" type="datetimeFigureOut">
              <a:rPr lang="en-US"/>
              <a:pPr>
                <a:defRPr/>
              </a:pPr>
              <a:t>10/31/2013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5CEB991-0D88-4439-ABC5-85D4EF788E5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6B054E5-5B3D-4FF0-B5F3-FC892B63C8FE}" type="datetimeFigureOut">
              <a:rPr lang="en-US"/>
              <a:pPr>
                <a:defRPr/>
              </a:pPr>
              <a:t>10/31/2013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1C899B5-6728-41D8-AA48-527CC0B0C75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80B66D4-6E28-44A8-9382-E92DF20DCD1E}" type="datetimeFigureOut">
              <a:rPr lang="en-US"/>
              <a:pPr>
                <a:defRPr/>
              </a:pPr>
              <a:t>10/31/2013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A57921C-7E4E-41FB-9BC4-683CEBF3CD4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2CD9CE50-433F-40ED-8FC3-5CD80FA46B2D}" type="datetimeFigureOut">
              <a:rPr lang="en-US"/>
              <a:pPr>
                <a:defRPr/>
              </a:pPr>
              <a:t>10/31/2013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D75D1C35-6211-4289-9E26-54FEDCD90A6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E05E7D7-D2BB-463E-A9FD-C80588571879}" type="datetimeFigureOut">
              <a:rPr lang="en-US">
                <a:solidFill>
                  <a:prstClr val="black">
                    <a:tint val="75000"/>
                  </a:prstClr>
                </a:solidFill>
              </a:rPr>
              <a:pPr>
                <a:defRPr/>
              </a:pPr>
              <a:t>10/31/2013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5222C77-4F90-4FBD-A098-32F021933E98}"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solidFill>
                <a:srgbClr val="000000"/>
              </a:solidFill>
              <a:latin typeface="Aria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solidFill>
                <a:srgbClr val="000000"/>
              </a:solidFill>
              <a:latin typeface="Aria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ED8B01F0-A7EF-4990-8DC4-AA5A13ADAA09}" type="slidenum">
              <a:rPr lang="en-US">
                <a:solidFill>
                  <a:srgbClr val="000000"/>
                </a:solidFill>
                <a:latin typeface="Arial"/>
              </a:rPr>
              <a:pPr>
                <a:defRPr/>
              </a:pPr>
              <a:t>‹#›</a:t>
            </a:fld>
            <a:endParaRPr lang="en-US">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www.youtube.com/watch?v=sF4BeU60yT8" TargetMode="External"/><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30.pn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676400" y="1828800"/>
            <a:ext cx="6324600" cy="2123658"/>
          </a:xfrm>
          <a:prstGeom prst="rect">
            <a:avLst/>
          </a:prstGeom>
          <a:noFill/>
          <a:ln w="9525">
            <a:noFill/>
            <a:miter lim="800000"/>
            <a:headEnd/>
            <a:tailEnd/>
          </a:ln>
        </p:spPr>
        <p:txBody>
          <a:bodyPr>
            <a:spAutoFit/>
          </a:bodyPr>
          <a:lstStyle/>
          <a:p>
            <a:r>
              <a:rPr lang="en-US" sz="4400" dirty="0" smtClean="0">
                <a:solidFill>
                  <a:prstClr val="white"/>
                </a:solidFill>
                <a:latin typeface="Rockwell Extra Bold" pitchFamily="18" charset="0"/>
              </a:rPr>
              <a:t>Transcriptional control of actuators</a:t>
            </a:r>
            <a:endParaRPr lang="en-US" sz="4400" dirty="0">
              <a:solidFill>
                <a:prstClr val="white"/>
              </a:solidFill>
              <a:latin typeface="Rockwell Extra Bold" pitchFamily="18" charset="0"/>
            </a:endParaRPr>
          </a:p>
        </p:txBody>
      </p:sp>
      <p:sp>
        <p:nvSpPr>
          <p:cNvPr id="4" name="Rectangle 4"/>
          <p:cNvSpPr>
            <a:spLocks noChangeArrowheads="1"/>
          </p:cNvSpPr>
          <p:nvPr/>
        </p:nvSpPr>
        <p:spPr bwMode="auto">
          <a:xfrm>
            <a:off x="6705600" y="6172200"/>
            <a:ext cx="1916113" cy="369888"/>
          </a:xfrm>
          <a:prstGeom prst="rect">
            <a:avLst/>
          </a:prstGeom>
          <a:noFill/>
          <a:ln w="9525">
            <a:noFill/>
            <a:miter lim="800000"/>
            <a:headEnd/>
            <a:tailEnd/>
          </a:ln>
        </p:spPr>
        <p:txBody>
          <a:bodyPr wrap="none">
            <a:spAutoFit/>
          </a:bodyPr>
          <a:lstStyle/>
          <a:p>
            <a:r>
              <a:rPr lang="en-US" dirty="0">
                <a:solidFill>
                  <a:schemeClr val="bg1"/>
                </a:solidFill>
              </a:rPr>
              <a:t>PMID 16330045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Transfer function matching</a:t>
            </a:r>
          </a:p>
        </p:txBody>
      </p:sp>
      <p:pic>
        <p:nvPicPr>
          <p:cNvPr id="20483" name="Picture 2"/>
          <p:cNvPicPr>
            <a:picLocks noChangeAspect="1" noChangeArrowheads="1"/>
          </p:cNvPicPr>
          <p:nvPr/>
        </p:nvPicPr>
        <p:blipFill>
          <a:blip r:embed="rId4" cstate="print"/>
          <a:srcRect/>
          <a:stretch>
            <a:fillRect/>
          </a:stretch>
        </p:blipFill>
        <p:spPr bwMode="auto">
          <a:xfrm>
            <a:off x="533400" y="685800"/>
            <a:ext cx="7485063" cy="3032125"/>
          </a:xfrm>
          <a:prstGeom prst="rect">
            <a:avLst/>
          </a:prstGeom>
          <a:noFill/>
          <a:ln w="9525">
            <a:noFill/>
            <a:miter lim="800000"/>
            <a:headEnd/>
            <a:tailEnd/>
          </a:ln>
        </p:spPr>
      </p:pic>
      <p:pic>
        <p:nvPicPr>
          <p:cNvPr id="20484" name="Picture 3"/>
          <p:cNvPicPr>
            <a:picLocks noChangeAspect="1" noChangeArrowheads="1"/>
          </p:cNvPicPr>
          <p:nvPr/>
        </p:nvPicPr>
        <p:blipFill>
          <a:blip r:embed="rId5" cstate="print"/>
          <a:srcRect/>
          <a:stretch>
            <a:fillRect/>
          </a:stretch>
        </p:blipFill>
        <p:spPr bwMode="auto">
          <a:xfrm>
            <a:off x="2590800" y="3733800"/>
            <a:ext cx="3667125" cy="3048000"/>
          </a:xfrm>
          <a:prstGeom prst="rect">
            <a:avLst/>
          </a:prstGeom>
          <a:noFill/>
          <a:ln w="9525">
            <a:noFill/>
            <a:miter lim="800000"/>
            <a:headEnd/>
            <a:tailEnd/>
          </a:ln>
        </p:spPr>
      </p:pic>
      <p:sp>
        <p:nvSpPr>
          <p:cNvPr id="2" name="Rectangle 1"/>
          <p:cNvSpPr/>
          <p:nvPr/>
        </p:nvSpPr>
        <p:spPr>
          <a:xfrm>
            <a:off x="5943600" y="2971800"/>
            <a:ext cx="295275" cy="228600"/>
          </a:xfrm>
          <a:prstGeom prst="rect">
            <a:avLst/>
          </a:prstGeom>
          <a:solidFill>
            <a:srgbClr val="FF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6096000" y="2819400"/>
            <a:ext cx="0" cy="1524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953000" y="2819400"/>
            <a:ext cx="11430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895600" y="3080881"/>
            <a:ext cx="295275" cy="228600"/>
          </a:xfrm>
          <a:prstGeom prst="rect">
            <a:avLst/>
          </a:prstGeom>
          <a:solidFill>
            <a:srgbClr val="FF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15" idx="0"/>
          </p:cNvCxnSpPr>
          <p:nvPr/>
        </p:nvCxnSpPr>
        <p:spPr>
          <a:xfrm flipH="1" flipV="1">
            <a:off x="3043237" y="1295400"/>
            <a:ext cx="1" cy="178548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990600" y="1295400"/>
            <a:ext cx="2052637"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Transfer function matching</a:t>
            </a:r>
          </a:p>
        </p:txBody>
      </p:sp>
      <p:pic>
        <p:nvPicPr>
          <p:cNvPr id="21507" name="Picture 2"/>
          <p:cNvPicPr>
            <a:picLocks noChangeAspect="1" noChangeArrowheads="1"/>
          </p:cNvPicPr>
          <p:nvPr/>
        </p:nvPicPr>
        <p:blipFill>
          <a:blip r:embed="rId3" cstate="print"/>
          <a:srcRect/>
          <a:stretch>
            <a:fillRect/>
          </a:stretch>
        </p:blipFill>
        <p:spPr bwMode="auto">
          <a:xfrm>
            <a:off x="1295400" y="1219200"/>
            <a:ext cx="6416675" cy="50736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a:stretch>
            <a:fillRect/>
          </a:stretch>
        </p:blipFill>
        <p:spPr bwMode="auto">
          <a:xfrm>
            <a:off x="1350963" y="879475"/>
            <a:ext cx="6442075" cy="5099050"/>
          </a:xfrm>
          <a:prstGeom prst="rect">
            <a:avLst/>
          </a:prstGeom>
          <a:noFill/>
          <a:ln w="9525">
            <a:noFill/>
            <a:miter lim="800000"/>
            <a:headEnd/>
            <a:tailEnd/>
          </a:ln>
        </p:spPr>
      </p:pic>
      <p:sp>
        <p:nvSpPr>
          <p:cNvPr id="22531"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Transfer function matching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1219200" y="946150"/>
            <a:ext cx="6569075" cy="5454650"/>
          </a:xfrm>
          <a:prstGeom prst="rect">
            <a:avLst/>
          </a:prstGeom>
          <a:noFill/>
          <a:ln w="9525">
            <a:noFill/>
            <a:miter lim="800000"/>
            <a:headEnd/>
            <a:tailEnd/>
          </a:ln>
        </p:spPr>
      </p:pic>
      <p:sp>
        <p:nvSpPr>
          <p:cNvPr id="2355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Transfer function matching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676400" y="1828800"/>
            <a:ext cx="6324600" cy="769441"/>
          </a:xfrm>
          <a:prstGeom prst="rect">
            <a:avLst/>
          </a:prstGeom>
          <a:noFill/>
          <a:ln w="9525">
            <a:noFill/>
            <a:miter lim="800000"/>
            <a:headEnd/>
            <a:tailEnd/>
          </a:ln>
        </p:spPr>
        <p:txBody>
          <a:bodyPr>
            <a:spAutoFit/>
          </a:bodyPr>
          <a:lstStyle/>
          <a:p>
            <a:r>
              <a:rPr lang="en-US" sz="4400" dirty="0">
                <a:solidFill>
                  <a:prstClr val="white"/>
                </a:solidFill>
                <a:latin typeface="Rockwell Extra Bold" pitchFamily="18" charset="0"/>
              </a:rPr>
              <a:t>Transfer Studies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p:cNvPicPr>
            <a:picLocks noChangeAspect="1" noChangeArrowheads="1"/>
          </p:cNvPicPr>
          <p:nvPr/>
        </p:nvPicPr>
        <p:blipFill>
          <a:blip r:embed="rId3" cstate="print"/>
          <a:srcRect/>
          <a:stretch>
            <a:fillRect/>
          </a:stretch>
        </p:blipFill>
        <p:spPr bwMode="auto">
          <a:xfrm>
            <a:off x="457200" y="838200"/>
            <a:ext cx="8035925" cy="3429000"/>
          </a:xfrm>
          <a:prstGeom prst="rect">
            <a:avLst/>
          </a:prstGeom>
          <a:noFill/>
          <a:ln w="9525">
            <a:noFill/>
            <a:miter lim="800000"/>
            <a:headEnd/>
            <a:tailEnd/>
          </a:ln>
        </p:spPr>
      </p:pic>
      <p:sp>
        <p:nvSpPr>
          <p:cNvPr id="3075" name="Rectangle 5"/>
          <p:cNvSpPr>
            <a:spLocks noChangeArrowheads="1"/>
          </p:cNvSpPr>
          <p:nvPr/>
        </p:nvSpPr>
        <p:spPr bwMode="auto">
          <a:xfrm>
            <a:off x="6858000" y="6172200"/>
            <a:ext cx="1787525" cy="369888"/>
          </a:xfrm>
          <a:prstGeom prst="rect">
            <a:avLst/>
          </a:prstGeom>
          <a:noFill/>
          <a:ln w="9525">
            <a:noFill/>
            <a:miter lim="800000"/>
            <a:headEnd/>
            <a:tailEnd/>
          </a:ln>
        </p:spPr>
        <p:txBody>
          <a:bodyPr wrap="none">
            <a:spAutoFit/>
          </a:bodyPr>
          <a:lstStyle/>
          <a:p>
            <a:r>
              <a:rPr lang="en-US"/>
              <a:t>PMID 6341237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3" cstate="print"/>
          <a:srcRect/>
          <a:stretch>
            <a:fillRect/>
          </a:stretch>
        </p:blipFill>
        <p:spPr bwMode="auto">
          <a:xfrm>
            <a:off x="457200" y="381000"/>
            <a:ext cx="8305800" cy="598011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dirty="0" smtClean="0">
                <a:latin typeface="Rockwell Extra Bold" pitchFamily="18" charset="0"/>
              </a:rPr>
              <a:t>Actin polymerization</a:t>
            </a:r>
            <a:endParaRPr lang="en-US" sz="2800" dirty="0">
              <a:latin typeface="Rockwell Extra Bold" pitchFamily="18" charset="0"/>
            </a:endParaRPr>
          </a:p>
        </p:txBody>
      </p:sp>
      <p:pic>
        <p:nvPicPr>
          <p:cNvPr id="2" name="Listeria monocytogen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838200"/>
            <a:ext cx="5486400" cy="5142664"/>
          </a:xfrm>
          <a:prstGeom prst="rect">
            <a:avLst/>
          </a:prstGeom>
        </p:spPr>
      </p:pic>
      <p:sp>
        <p:nvSpPr>
          <p:cNvPr id="4" name="Rectangle 3"/>
          <p:cNvSpPr/>
          <p:nvPr/>
        </p:nvSpPr>
        <p:spPr>
          <a:xfrm>
            <a:off x="1828800" y="6248400"/>
            <a:ext cx="5562600" cy="369332"/>
          </a:xfrm>
          <a:prstGeom prst="rect">
            <a:avLst/>
          </a:prstGeom>
        </p:spPr>
        <p:txBody>
          <a:bodyPr wrap="square">
            <a:spAutoFit/>
          </a:bodyPr>
          <a:lstStyle/>
          <a:p>
            <a:r>
              <a:rPr lang="en-US" dirty="0">
                <a:hlinkClick r:id="rId6"/>
              </a:rPr>
              <a:t>http://www.youtube.com/watch?v=sF4BeU60yT8</a:t>
            </a:r>
            <a:endParaRPr lang="en-US" dirty="0"/>
          </a:p>
        </p:txBody>
      </p:sp>
    </p:spTree>
    <p:extLst>
      <p:ext uri="{BB962C8B-B14F-4D97-AF65-F5344CB8AC3E}">
        <p14:creationId xmlns:p14="http://schemas.microsoft.com/office/powerpoint/2010/main" val="3389595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Transfer Studies</a:t>
            </a:r>
          </a:p>
        </p:txBody>
      </p:sp>
      <p:sp>
        <p:nvSpPr>
          <p:cNvPr id="8" name="Rectangle 3"/>
          <p:cNvSpPr>
            <a:spLocks noChangeArrowheads="1"/>
          </p:cNvSpPr>
          <p:nvPr/>
        </p:nvSpPr>
        <p:spPr bwMode="auto">
          <a:xfrm>
            <a:off x="609600" y="838200"/>
            <a:ext cx="7543800" cy="3785652"/>
          </a:xfrm>
          <a:prstGeom prst="rect">
            <a:avLst/>
          </a:prstGeom>
          <a:noFill/>
          <a:ln w="9525">
            <a:noFill/>
            <a:miter lim="800000"/>
            <a:headEnd/>
            <a:tailEnd/>
          </a:ln>
        </p:spPr>
        <p:txBody>
          <a:bodyPr>
            <a:spAutoFit/>
          </a:bodyPr>
          <a:lstStyle/>
          <a:p>
            <a:pPr marL="457200" indent="-457200" fontAlgn="auto">
              <a:spcBef>
                <a:spcPts val="0"/>
              </a:spcBef>
              <a:spcAft>
                <a:spcPts val="0"/>
              </a:spcAft>
              <a:buFont typeface="Wingdings" pitchFamily="2" charset="2"/>
              <a:buChar char="§"/>
              <a:defRPr/>
            </a:pPr>
            <a:r>
              <a:rPr lang="en-US" sz="2000" dirty="0" smtClean="0">
                <a:solidFill>
                  <a:schemeClr val="tx1">
                    <a:lumMod val="85000"/>
                    <a:lumOff val="15000"/>
                  </a:schemeClr>
                </a:solidFill>
                <a:latin typeface="Calibri" pitchFamily="34" charset="0"/>
                <a:cs typeface="+mn-cs"/>
              </a:rPr>
              <a:t>In </a:t>
            </a:r>
            <a:r>
              <a:rPr lang="en-US" sz="2000" dirty="0">
                <a:solidFill>
                  <a:schemeClr val="tx1">
                    <a:lumMod val="85000"/>
                    <a:lumOff val="15000"/>
                  </a:schemeClr>
                </a:solidFill>
                <a:latin typeface="Calibri" pitchFamily="34" charset="0"/>
                <a:cs typeface="+mn-cs"/>
              </a:rPr>
              <a:t>this one, they ask the question what is the minimal set of virulence factors needed to make </a:t>
            </a:r>
            <a:r>
              <a:rPr lang="en-US" sz="2000" i="1" dirty="0" err="1">
                <a:solidFill>
                  <a:schemeClr val="tx1">
                    <a:lumMod val="85000"/>
                    <a:lumOff val="15000"/>
                  </a:schemeClr>
                </a:solidFill>
                <a:latin typeface="Calibri" pitchFamily="34" charset="0"/>
                <a:cs typeface="+mn-cs"/>
              </a:rPr>
              <a:t>Shigella</a:t>
            </a:r>
            <a:r>
              <a:rPr lang="en-US" sz="2000" dirty="0">
                <a:solidFill>
                  <a:schemeClr val="tx1">
                    <a:lumMod val="85000"/>
                    <a:lumOff val="15000"/>
                  </a:schemeClr>
                </a:solidFill>
                <a:latin typeface="Calibri" pitchFamily="34" charset="0"/>
                <a:cs typeface="+mn-cs"/>
              </a:rPr>
              <a:t>?</a:t>
            </a: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It gets at the question, what does it really take to make something a pathogen?</a:t>
            </a:r>
          </a:p>
          <a:p>
            <a:pPr marL="457200" indent="-457200" fontAlgn="auto">
              <a:spcBef>
                <a:spcPts val="0"/>
              </a:spcBef>
              <a:spcAft>
                <a:spcPts val="0"/>
              </a:spcAft>
              <a:buFont typeface="Wingdings" pitchFamily="2" charset="2"/>
              <a:buChar char="§"/>
              <a:defRPr/>
            </a:pPr>
            <a:endParaRPr lang="en-US" sz="2000" dirty="0" smtClean="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rPr>
              <a:t>They reconstitute </a:t>
            </a:r>
            <a:r>
              <a:rPr lang="en-US" sz="2000" i="1" dirty="0" err="1">
                <a:solidFill>
                  <a:schemeClr val="tx1">
                    <a:lumMod val="85000"/>
                    <a:lumOff val="15000"/>
                  </a:schemeClr>
                </a:solidFill>
                <a:latin typeface="Calibri" pitchFamily="34" charset="0"/>
              </a:rPr>
              <a:t>Shigella</a:t>
            </a:r>
            <a:r>
              <a:rPr lang="en-US" sz="2000" i="1" dirty="0">
                <a:solidFill>
                  <a:schemeClr val="tx1">
                    <a:lumMod val="85000"/>
                    <a:lumOff val="15000"/>
                  </a:schemeClr>
                </a:solidFill>
                <a:latin typeface="Calibri" pitchFamily="34" charset="0"/>
              </a:rPr>
              <a:t> </a:t>
            </a:r>
            <a:r>
              <a:rPr lang="en-US" sz="2000" i="1" dirty="0" err="1">
                <a:solidFill>
                  <a:schemeClr val="tx1">
                    <a:lumMod val="85000"/>
                    <a:lumOff val="15000"/>
                  </a:schemeClr>
                </a:solidFill>
                <a:latin typeface="Calibri" pitchFamily="34" charset="0"/>
              </a:rPr>
              <a:t>flexneri</a:t>
            </a:r>
            <a:r>
              <a:rPr lang="en-US" sz="2000" i="1" dirty="0">
                <a:solidFill>
                  <a:schemeClr val="tx1">
                    <a:lumMod val="85000"/>
                    <a:lumOff val="15000"/>
                  </a:schemeClr>
                </a:solidFill>
                <a:latin typeface="Calibri" pitchFamily="34" charset="0"/>
              </a:rPr>
              <a:t> </a:t>
            </a:r>
            <a:r>
              <a:rPr lang="en-US" sz="2000" dirty="0">
                <a:solidFill>
                  <a:schemeClr val="tx1">
                    <a:lumMod val="85000"/>
                    <a:lumOff val="15000"/>
                  </a:schemeClr>
                </a:solidFill>
                <a:latin typeface="Calibri" pitchFamily="34" charset="0"/>
              </a:rPr>
              <a:t>from </a:t>
            </a:r>
            <a:r>
              <a:rPr lang="en-US" sz="2000" i="1" dirty="0">
                <a:solidFill>
                  <a:schemeClr val="tx1">
                    <a:lumMod val="85000"/>
                    <a:lumOff val="15000"/>
                  </a:schemeClr>
                </a:solidFill>
                <a:latin typeface="Calibri" pitchFamily="34" charset="0"/>
              </a:rPr>
              <a:t>E. coli</a:t>
            </a:r>
            <a:r>
              <a:rPr lang="en-US" sz="2000" dirty="0">
                <a:solidFill>
                  <a:schemeClr val="tx1">
                    <a:lumMod val="85000"/>
                    <a:lumOff val="15000"/>
                  </a:schemeClr>
                </a:solidFill>
                <a:latin typeface="Calibri" pitchFamily="34" charset="0"/>
              </a:rPr>
              <a:t> K12 piece by piece starting with the virulence </a:t>
            </a:r>
            <a:r>
              <a:rPr lang="en-US" sz="2000" dirty="0" smtClean="0">
                <a:solidFill>
                  <a:schemeClr val="tx1">
                    <a:lumMod val="85000"/>
                    <a:lumOff val="15000"/>
                  </a:schemeClr>
                </a:solidFill>
                <a:latin typeface="Calibri" pitchFamily="34" charset="0"/>
              </a:rPr>
              <a:t>plasmid</a:t>
            </a:r>
            <a:endParaRPr lang="en-US" sz="2000" dirty="0" smtClean="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sz="2000" dirty="0" smtClean="0">
                <a:solidFill>
                  <a:schemeClr val="tx1">
                    <a:lumMod val="85000"/>
                    <a:lumOff val="15000"/>
                  </a:schemeClr>
                </a:solidFill>
                <a:latin typeface="Calibri" pitchFamily="34" charset="0"/>
                <a:cs typeface="+mn-cs"/>
              </a:rPr>
              <a:t>pWR110 </a:t>
            </a:r>
            <a:r>
              <a:rPr lang="en-US" sz="2000" dirty="0">
                <a:solidFill>
                  <a:schemeClr val="tx1">
                    <a:lumMod val="85000"/>
                    <a:lumOff val="15000"/>
                  </a:schemeClr>
                </a:solidFill>
                <a:latin typeface="Calibri" pitchFamily="34" charset="0"/>
                <a:cs typeface="+mn-cs"/>
              </a:rPr>
              <a:t>is the 220 kb virulence plasmid encoding the TTSS and effectors for invasion, escape, and cell-to-cell spreading</a:t>
            </a: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They put pWR110 in </a:t>
            </a:r>
            <a:r>
              <a:rPr lang="en-US" sz="2000" i="1" dirty="0">
                <a:solidFill>
                  <a:schemeClr val="tx1">
                    <a:lumMod val="85000"/>
                    <a:lumOff val="15000"/>
                  </a:schemeClr>
                </a:solidFill>
                <a:latin typeface="Calibri" pitchFamily="34" charset="0"/>
                <a:cs typeface="+mn-cs"/>
              </a:rPr>
              <a:t>E. coli</a:t>
            </a:r>
            <a:r>
              <a:rPr lang="en-US" sz="2000" dirty="0">
                <a:solidFill>
                  <a:schemeClr val="tx1">
                    <a:lumMod val="85000"/>
                    <a:lumOff val="15000"/>
                  </a:schemeClr>
                </a:solidFill>
                <a:latin typeface="Calibri" pitchFamily="34" charset="0"/>
                <a:cs typeface="+mn-cs"/>
              </a:rPr>
              <a:t> then start adding additional genomic loci and test them in 3 assays:  </a:t>
            </a:r>
            <a:r>
              <a:rPr lang="en-US" sz="2000" dirty="0" err="1">
                <a:solidFill>
                  <a:schemeClr val="tx1">
                    <a:lumMod val="85000"/>
                    <a:lumOff val="15000"/>
                  </a:schemeClr>
                </a:solidFill>
                <a:latin typeface="Calibri" pitchFamily="34" charset="0"/>
                <a:cs typeface="+mn-cs"/>
              </a:rPr>
              <a:t>HeLa</a:t>
            </a:r>
            <a:r>
              <a:rPr lang="en-US" sz="2000" dirty="0">
                <a:solidFill>
                  <a:schemeClr val="tx1">
                    <a:lumMod val="85000"/>
                    <a:lumOff val="15000"/>
                  </a:schemeClr>
                </a:solidFill>
                <a:latin typeface="Calibri" pitchFamily="34" charset="0"/>
                <a:cs typeface="+mn-cs"/>
              </a:rPr>
              <a:t> cell model, in ligated rabbit </a:t>
            </a:r>
            <a:r>
              <a:rPr lang="en-US" sz="2000" dirty="0" err="1">
                <a:solidFill>
                  <a:schemeClr val="tx1">
                    <a:lumMod val="85000"/>
                    <a:lumOff val="15000"/>
                  </a:schemeClr>
                </a:solidFill>
                <a:latin typeface="Calibri" pitchFamily="34" charset="0"/>
                <a:cs typeface="+mn-cs"/>
              </a:rPr>
              <a:t>ileal</a:t>
            </a:r>
            <a:r>
              <a:rPr lang="en-US" sz="2000" dirty="0">
                <a:solidFill>
                  <a:schemeClr val="tx1">
                    <a:lumMod val="85000"/>
                    <a:lumOff val="15000"/>
                  </a:schemeClr>
                </a:solidFill>
                <a:latin typeface="Calibri" pitchFamily="34" charset="0"/>
                <a:cs typeface="+mn-cs"/>
              </a:rPr>
              <a:t> loops, or in the </a:t>
            </a:r>
            <a:r>
              <a:rPr lang="en-US" sz="2000" dirty="0" err="1">
                <a:solidFill>
                  <a:schemeClr val="tx1">
                    <a:lumMod val="85000"/>
                    <a:lumOff val="15000"/>
                  </a:schemeClr>
                </a:solidFill>
                <a:latin typeface="Calibri" pitchFamily="34" charset="0"/>
                <a:cs typeface="+mn-cs"/>
              </a:rPr>
              <a:t>Sereny</a:t>
            </a:r>
            <a:r>
              <a:rPr lang="en-US" sz="2000" dirty="0">
                <a:solidFill>
                  <a:schemeClr val="tx1">
                    <a:lumMod val="85000"/>
                    <a:lumOff val="15000"/>
                  </a:schemeClr>
                </a:solidFill>
                <a:latin typeface="Calibri" pitchFamily="34" charset="0"/>
                <a:cs typeface="+mn-cs"/>
              </a:rPr>
              <a:t> </a:t>
            </a:r>
            <a:r>
              <a:rPr lang="en-US" sz="2000" dirty="0" smtClean="0">
                <a:solidFill>
                  <a:schemeClr val="tx1">
                    <a:lumMod val="85000"/>
                    <a:lumOff val="15000"/>
                  </a:schemeClr>
                </a:solidFill>
                <a:latin typeface="Calibri" pitchFamily="34" charset="0"/>
                <a:cs typeface="+mn-cs"/>
              </a:rPr>
              <a:t>test</a:t>
            </a:r>
            <a:endParaRPr lang="en-US" sz="2000" dirty="0">
              <a:solidFill>
                <a:schemeClr val="tx1">
                  <a:lumMod val="85000"/>
                  <a:lumOff val="15000"/>
                </a:schemeClr>
              </a:solidFill>
              <a:latin typeface="Calibri" pitchFamily="34" charset="0"/>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4" cstate="print"/>
          <a:srcRect/>
          <a:stretch>
            <a:fillRect/>
          </a:stretch>
        </p:blipFill>
        <p:spPr bwMode="auto">
          <a:xfrm>
            <a:off x="1524000" y="2590800"/>
            <a:ext cx="6248400" cy="4686300"/>
          </a:xfrm>
          <a:prstGeom prst="rect">
            <a:avLst/>
          </a:prstGeom>
          <a:noFill/>
          <a:ln w="9525">
            <a:noFill/>
            <a:miter lim="800000"/>
            <a:headEnd/>
            <a:tailEnd/>
          </a:ln>
        </p:spPr>
      </p:pic>
      <p:sp>
        <p:nvSpPr>
          <p:cNvPr id="6146"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Transfer Studies</a:t>
            </a:r>
          </a:p>
        </p:txBody>
      </p:sp>
      <p:sp>
        <p:nvSpPr>
          <p:cNvPr id="8" name="Rectangle 3"/>
          <p:cNvSpPr>
            <a:spLocks noChangeArrowheads="1"/>
          </p:cNvSpPr>
          <p:nvPr/>
        </p:nvSpPr>
        <p:spPr bwMode="auto">
          <a:xfrm>
            <a:off x="609600" y="685800"/>
            <a:ext cx="7543800" cy="2246313"/>
          </a:xfrm>
          <a:prstGeom prst="rect">
            <a:avLst/>
          </a:prstGeom>
          <a:noFill/>
          <a:ln w="9525">
            <a:noFill/>
            <a:miter lim="800000"/>
            <a:headEnd/>
            <a:tailEnd/>
          </a:ln>
        </p:spPr>
        <p:txBody>
          <a:bodyPr>
            <a:spAutoFit/>
          </a:bodyPr>
          <a:lstStyle/>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Start with 395-l cells (an MG1655 mutant) and mate in the virulence plasmid</a:t>
            </a: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Resulting strain is able to invade </a:t>
            </a:r>
            <a:r>
              <a:rPr lang="en-US" sz="2000" dirty="0" err="1">
                <a:solidFill>
                  <a:schemeClr val="tx1">
                    <a:lumMod val="85000"/>
                    <a:lumOff val="15000"/>
                  </a:schemeClr>
                </a:solidFill>
                <a:latin typeface="Calibri" pitchFamily="34" charset="0"/>
                <a:cs typeface="+mn-cs"/>
              </a:rPr>
              <a:t>HeLa</a:t>
            </a:r>
            <a:r>
              <a:rPr lang="en-US" sz="2000" dirty="0">
                <a:solidFill>
                  <a:schemeClr val="tx1">
                    <a:lumMod val="85000"/>
                    <a:lumOff val="15000"/>
                  </a:schemeClr>
                </a:solidFill>
                <a:latin typeface="Calibri" pitchFamily="34" charset="0"/>
                <a:cs typeface="+mn-cs"/>
              </a:rPr>
              <a:t> cells and escape the vacuole, but that’s it</a:t>
            </a: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Then start mating in genetic loci that have previously been shown necessary for </a:t>
            </a:r>
            <a:r>
              <a:rPr lang="en-US" sz="2000" dirty="0" err="1">
                <a:solidFill>
                  <a:schemeClr val="tx1">
                    <a:lumMod val="85000"/>
                    <a:lumOff val="15000"/>
                  </a:schemeClr>
                </a:solidFill>
                <a:latin typeface="Calibri" pitchFamily="34" charset="0"/>
                <a:cs typeface="+mn-cs"/>
              </a:rPr>
              <a:t>Shigella</a:t>
            </a:r>
            <a:r>
              <a:rPr lang="en-US" sz="2000" dirty="0">
                <a:solidFill>
                  <a:schemeClr val="tx1">
                    <a:lumMod val="85000"/>
                    <a:lumOff val="15000"/>
                  </a:schemeClr>
                </a:solidFill>
                <a:latin typeface="Calibri" pitchFamily="34" charset="0"/>
                <a:cs typeface="+mn-cs"/>
              </a:rPr>
              <a:t> to pass these assays using genetics experiments</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p:cNvPicPr>
            <a:picLocks noChangeAspect="1" noChangeArrowheads="1"/>
          </p:cNvPicPr>
          <p:nvPr/>
        </p:nvPicPr>
        <p:blipFill>
          <a:blip r:embed="rId3" cstate="print"/>
          <a:srcRect/>
          <a:stretch>
            <a:fillRect/>
          </a:stretch>
        </p:blipFill>
        <p:spPr bwMode="auto">
          <a:xfrm>
            <a:off x="790575" y="295275"/>
            <a:ext cx="7562850" cy="62674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Transfer Studies</a:t>
            </a:r>
          </a:p>
        </p:txBody>
      </p:sp>
      <p:sp>
        <p:nvSpPr>
          <p:cNvPr id="8" name="Rectangle 3"/>
          <p:cNvSpPr>
            <a:spLocks noChangeArrowheads="1"/>
          </p:cNvSpPr>
          <p:nvPr/>
        </p:nvSpPr>
        <p:spPr bwMode="auto">
          <a:xfrm>
            <a:off x="609600" y="685800"/>
            <a:ext cx="5334000" cy="3785652"/>
          </a:xfrm>
          <a:prstGeom prst="rect">
            <a:avLst/>
          </a:prstGeom>
          <a:noFill/>
          <a:ln w="9525">
            <a:noFill/>
            <a:miter lim="800000"/>
            <a:headEnd/>
            <a:tailEnd/>
          </a:ln>
        </p:spPr>
        <p:txBody>
          <a:bodyPr>
            <a:spAutoFit/>
          </a:bodyPr>
          <a:lstStyle/>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rPr>
              <a:t>They show that transferring the his locus leads to polymeric O-antigens (gel at right)</a:t>
            </a:r>
          </a:p>
          <a:p>
            <a:pPr marL="457200" indent="-457200" fontAlgn="auto">
              <a:spcBef>
                <a:spcPts val="0"/>
              </a:spcBef>
              <a:spcAft>
                <a:spcPts val="0"/>
              </a:spcAft>
              <a:buFont typeface="Wingdings" pitchFamily="2" charset="2"/>
              <a:buChar char="§"/>
              <a:defRPr/>
            </a:pPr>
            <a:endParaRPr lang="en-US" sz="2000" dirty="0" smtClean="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sz="2000" dirty="0" smtClean="0">
                <a:solidFill>
                  <a:schemeClr val="tx1">
                    <a:lumMod val="85000"/>
                    <a:lumOff val="15000"/>
                  </a:schemeClr>
                </a:solidFill>
                <a:latin typeface="Calibri" pitchFamily="34" charset="0"/>
                <a:cs typeface="+mn-cs"/>
              </a:rPr>
              <a:t>“</a:t>
            </a:r>
            <a:r>
              <a:rPr lang="en-US" sz="2000" dirty="0">
                <a:solidFill>
                  <a:schemeClr val="tx1">
                    <a:lumMod val="85000"/>
                    <a:lumOff val="15000"/>
                  </a:schemeClr>
                </a:solidFill>
                <a:latin typeface="Calibri" pitchFamily="34" charset="0"/>
                <a:cs typeface="+mn-cs"/>
              </a:rPr>
              <a:t>group-specific antigen 3.4” or “3,4 somatic antigen” refer to </a:t>
            </a:r>
            <a:r>
              <a:rPr lang="en-US" sz="2000" dirty="0" err="1">
                <a:solidFill>
                  <a:schemeClr val="tx1">
                    <a:lumMod val="85000"/>
                    <a:lumOff val="15000"/>
                  </a:schemeClr>
                </a:solidFill>
                <a:latin typeface="Calibri" pitchFamily="34" charset="0"/>
                <a:cs typeface="+mn-cs"/>
              </a:rPr>
              <a:t>Shigella</a:t>
            </a:r>
            <a:r>
              <a:rPr lang="en-US" sz="2000" dirty="0">
                <a:solidFill>
                  <a:schemeClr val="tx1">
                    <a:lumMod val="85000"/>
                    <a:lumOff val="15000"/>
                  </a:schemeClr>
                </a:solidFill>
                <a:latin typeface="Calibri" pitchFamily="34" charset="0"/>
                <a:cs typeface="+mn-cs"/>
              </a:rPr>
              <a:t> </a:t>
            </a:r>
            <a:r>
              <a:rPr lang="en-US" sz="2000" dirty="0" err="1">
                <a:solidFill>
                  <a:schemeClr val="tx1">
                    <a:lumMod val="85000"/>
                    <a:lumOff val="15000"/>
                  </a:schemeClr>
                </a:solidFill>
                <a:latin typeface="Calibri" pitchFamily="34" charset="0"/>
                <a:cs typeface="+mn-cs"/>
              </a:rPr>
              <a:t>flexneri’s</a:t>
            </a:r>
            <a:r>
              <a:rPr lang="en-US" sz="2000" dirty="0">
                <a:solidFill>
                  <a:schemeClr val="tx1">
                    <a:lumMod val="85000"/>
                    <a:lumOff val="15000"/>
                  </a:schemeClr>
                </a:solidFill>
                <a:latin typeface="Calibri" pitchFamily="34" charset="0"/>
                <a:cs typeface="+mn-cs"/>
              </a:rPr>
              <a:t> O-antigen, and it’s near the his </a:t>
            </a:r>
            <a:r>
              <a:rPr lang="en-US" sz="2000" dirty="0" smtClean="0">
                <a:solidFill>
                  <a:schemeClr val="tx1">
                    <a:lumMod val="85000"/>
                    <a:lumOff val="15000"/>
                  </a:schemeClr>
                </a:solidFill>
                <a:latin typeface="Calibri" pitchFamily="34" charset="0"/>
                <a:cs typeface="+mn-cs"/>
              </a:rPr>
              <a:t>locus</a:t>
            </a:r>
          </a:p>
          <a:p>
            <a:pPr marL="457200" indent="-457200" fontAlgn="auto">
              <a:spcBef>
                <a:spcPts val="0"/>
              </a:spcBef>
              <a:spcAft>
                <a:spcPts val="0"/>
              </a:spcAft>
              <a:buFont typeface="Wingdings" pitchFamily="2" charset="2"/>
              <a:buChar char="§"/>
              <a:defRPr/>
            </a:pPr>
            <a:endParaRPr lang="en-US" sz="2000"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sz="2000" dirty="0" smtClean="0">
                <a:solidFill>
                  <a:schemeClr val="tx1">
                    <a:lumMod val="85000"/>
                    <a:lumOff val="15000"/>
                  </a:schemeClr>
                </a:solidFill>
                <a:latin typeface="Calibri" pitchFamily="34" charset="0"/>
                <a:cs typeface="+mn-cs"/>
              </a:rPr>
              <a:t>O-antigens </a:t>
            </a:r>
            <a:r>
              <a:rPr lang="en-US" sz="2000" dirty="0">
                <a:solidFill>
                  <a:schemeClr val="tx1">
                    <a:lumMod val="85000"/>
                    <a:lumOff val="15000"/>
                  </a:schemeClr>
                </a:solidFill>
                <a:latin typeface="Calibri" pitchFamily="34" charset="0"/>
                <a:cs typeface="+mn-cs"/>
              </a:rPr>
              <a:t>are primarily to avoid phage infection and </a:t>
            </a:r>
            <a:r>
              <a:rPr lang="en-US" sz="2000" dirty="0" err="1">
                <a:solidFill>
                  <a:schemeClr val="tx1">
                    <a:lumMod val="85000"/>
                    <a:lumOff val="15000"/>
                  </a:schemeClr>
                </a:solidFill>
                <a:latin typeface="Calibri" pitchFamily="34" charset="0"/>
                <a:cs typeface="+mn-cs"/>
              </a:rPr>
              <a:t>opsonization</a:t>
            </a:r>
            <a:r>
              <a:rPr lang="en-US" sz="2000" dirty="0">
                <a:solidFill>
                  <a:schemeClr val="tx1">
                    <a:lumMod val="85000"/>
                    <a:lumOff val="15000"/>
                  </a:schemeClr>
                </a:solidFill>
                <a:latin typeface="Calibri" pitchFamily="34" charset="0"/>
                <a:cs typeface="+mn-cs"/>
              </a:rPr>
              <a:t>, but also can be necessary for the proper expression of other virulence </a:t>
            </a:r>
            <a:r>
              <a:rPr lang="en-US" sz="2000" dirty="0" smtClean="0">
                <a:solidFill>
                  <a:schemeClr val="tx1">
                    <a:lumMod val="85000"/>
                    <a:lumOff val="15000"/>
                  </a:schemeClr>
                </a:solidFill>
                <a:latin typeface="Calibri" pitchFamily="34" charset="0"/>
                <a:cs typeface="+mn-cs"/>
              </a:rPr>
              <a:t>factors</a:t>
            </a:r>
          </a:p>
          <a:p>
            <a:pPr marL="457200" indent="-457200" fontAlgn="auto">
              <a:spcBef>
                <a:spcPts val="0"/>
              </a:spcBef>
              <a:spcAft>
                <a:spcPts val="0"/>
              </a:spcAft>
              <a:buFont typeface="Wingdings" pitchFamily="2" charset="2"/>
              <a:buChar char="§"/>
              <a:defRPr/>
            </a:pPr>
            <a:endParaRPr lang="en-US" sz="2000" dirty="0">
              <a:solidFill>
                <a:schemeClr val="tx1">
                  <a:lumMod val="85000"/>
                  <a:lumOff val="15000"/>
                </a:schemeClr>
              </a:solidFill>
              <a:latin typeface="Calibri" pitchFamily="34" charset="0"/>
              <a:cs typeface="+mn-cs"/>
            </a:endParaRPr>
          </a:p>
        </p:txBody>
      </p:sp>
      <p:pic>
        <p:nvPicPr>
          <p:cNvPr id="7172" name="Picture 5"/>
          <p:cNvPicPr>
            <a:picLocks noChangeAspect="1" noChangeArrowheads="1"/>
          </p:cNvPicPr>
          <p:nvPr/>
        </p:nvPicPr>
        <p:blipFill>
          <a:blip r:embed="rId4" cstate="print"/>
          <a:srcRect/>
          <a:stretch>
            <a:fillRect/>
          </a:stretch>
        </p:blipFill>
        <p:spPr bwMode="auto">
          <a:xfrm>
            <a:off x="6137275" y="1219200"/>
            <a:ext cx="3006725" cy="5010150"/>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Transfer Studies</a:t>
            </a:r>
          </a:p>
        </p:txBody>
      </p:sp>
      <p:sp>
        <p:nvSpPr>
          <p:cNvPr id="8" name="Rectangle 3"/>
          <p:cNvSpPr>
            <a:spLocks noChangeArrowheads="1"/>
          </p:cNvSpPr>
          <p:nvPr/>
        </p:nvSpPr>
        <p:spPr bwMode="auto">
          <a:xfrm>
            <a:off x="609600" y="685800"/>
            <a:ext cx="8001000" cy="2246313"/>
          </a:xfrm>
          <a:prstGeom prst="rect">
            <a:avLst/>
          </a:prstGeom>
          <a:noFill/>
          <a:ln w="9525">
            <a:noFill/>
            <a:miter lim="800000"/>
            <a:headEnd/>
            <a:tailEnd/>
          </a:ln>
        </p:spPr>
        <p:txBody>
          <a:bodyPr>
            <a:spAutoFit/>
          </a:bodyPr>
          <a:lstStyle/>
          <a:p>
            <a:pPr marL="457200" indent="-457200" fontAlgn="auto">
              <a:spcBef>
                <a:spcPts val="0"/>
              </a:spcBef>
              <a:spcAft>
                <a:spcPts val="0"/>
              </a:spcAft>
              <a:buFont typeface="Wingdings" pitchFamily="2" charset="2"/>
              <a:buChar char="§"/>
              <a:defRPr/>
            </a:pPr>
            <a:r>
              <a:rPr lang="en-US" sz="2000" dirty="0" err="1">
                <a:solidFill>
                  <a:schemeClr val="tx1">
                    <a:lumMod val="85000"/>
                    <a:lumOff val="15000"/>
                  </a:schemeClr>
                </a:solidFill>
                <a:latin typeface="Calibri" pitchFamily="34" charset="0"/>
                <a:cs typeface="+mn-cs"/>
              </a:rPr>
              <a:t>kcp</a:t>
            </a:r>
            <a:r>
              <a:rPr lang="en-US" sz="2000" dirty="0">
                <a:solidFill>
                  <a:schemeClr val="tx1">
                    <a:lumMod val="85000"/>
                    <a:lumOff val="15000"/>
                  </a:schemeClr>
                </a:solidFill>
                <a:latin typeface="Calibri" pitchFamily="34" charset="0"/>
                <a:cs typeface="+mn-cs"/>
              </a:rPr>
              <a:t> is near the </a:t>
            </a:r>
            <a:r>
              <a:rPr lang="en-US" sz="2000" dirty="0" err="1">
                <a:solidFill>
                  <a:schemeClr val="tx1">
                    <a:lumMod val="85000"/>
                    <a:lumOff val="15000"/>
                  </a:schemeClr>
                </a:solidFill>
                <a:latin typeface="Calibri" pitchFamily="34" charset="0"/>
                <a:cs typeface="+mn-cs"/>
              </a:rPr>
              <a:t>purE</a:t>
            </a:r>
            <a:r>
              <a:rPr lang="en-US" sz="2000" dirty="0">
                <a:solidFill>
                  <a:schemeClr val="tx1">
                    <a:lumMod val="85000"/>
                    <a:lumOff val="15000"/>
                  </a:schemeClr>
                </a:solidFill>
                <a:latin typeface="Calibri" pitchFamily="34" charset="0"/>
                <a:cs typeface="+mn-cs"/>
              </a:rPr>
              <a:t> locus.  Later studies revealed that the gene conferring the cell-to-cell spreading was </a:t>
            </a:r>
            <a:r>
              <a:rPr lang="en-US" sz="2000" dirty="0" err="1">
                <a:solidFill>
                  <a:schemeClr val="tx1">
                    <a:lumMod val="85000"/>
                    <a:lumOff val="15000"/>
                  </a:schemeClr>
                </a:solidFill>
                <a:latin typeface="Calibri" pitchFamily="34" charset="0"/>
                <a:cs typeface="+mn-cs"/>
              </a:rPr>
              <a:t>ompT</a:t>
            </a:r>
            <a:r>
              <a:rPr lang="en-US" sz="2000" dirty="0">
                <a:solidFill>
                  <a:schemeClr val="tx1">
                    <a:lumMod val="85000"/>
                    <a:lumOff val="15000"/>
                  </a:schemeClr>
                </a:solidFill>
                <a:latin typeface="Calibri" pitchFamily="34" charset="0"/>
                <a:cs typeface="+mn-cs"/>
              </a:rPr>
              <a:t>, a surface-expressed protease needed for functional expression of </a:t>
            </a:r>
            <a:r>
              <a:rPr lang="en-US" sz="2000" dirty="0" err="1">
                <a:solidFill>
                  <a:schemeClr val="tx1">
                    <a:lumMod val="85000"/>
                    <a:lumOff val="15000"/>
                  </a:schemeClr>
                </a:solidFill>
                <a:latin typeface="Calibri" pitchFamily="34" charset="0"/>
                <a:cs typeface="+mn-cs"/>
              </a:rPr>
              <a:t>virG</a:t>
            </a:r>
            <a:r>
              <a:rPr lang="en-US" sz="2000" dirty="0">
                <a:solidFill>
                  <a:schemeClr val="tx1">
                    <a:lumMod val="85000"/>
                    <a:lumOff val="15000"/>
                  </a:schemeClr>
                </a:solidFill>
                <a:latin typeface="Calibri" pitchFamily="34" charset="0"/>
                <a:cs typeface="+mn-cs"/>
              </a:rPr>
              <a:t> which is the </a:t>
            </a:r>
            <a:r>
              <a:rPr lang="en-US" sz="2000" dirty="0" err="1">
                <a:solidFill>
                  <a:schemeClr val="tx1">
                    <a:lumMod val="85000"/>
                    <a:lumOff val="15000"/>
                  </a:schemeClr>
                </a:solidFill>
                <a:latin typeface="Calibri" pitchFamily="34" charset="0"/>
                <a:cs typeface="+mn-cs"/>
              </a:rPr>
              <a:t>actin</a:t>
            </a:r>
            <a:r>
              <a:rPr lang="en-US" sz="2000" dirty="0">
                <a:solidFill>
                  <a:schemeClr val="tx1">
                    <a:lumMod val="85000"/>
                    <a:lumOff val="15000"/>
                  </a:schemeClr>
                </a:solidFill>
                <a:latin typeface="Calibri" pitchFamily="34" charset="0"/>
                <a:cs typeface="+mn-cs"/>
              </a:rPr>
              <a:t>-polymerizing protein </a:t>
            </a: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rPr>
              <a:t>Transfer of the </a:t>
            </a:r>
            <a:r>
              <a:rPr lang="en-US" sz="2000" dirty="0" err="1">
                <a:solidFill>
                  <a:schemeClr val="tx1">
                    <a:lumMod val="85000"/>
                    <a:lumOff val="15000"/>
                  </a:schemeClr>
                </a:solidFill>
                <a:latin typeface="Calibri" pitchFamily="34" charset="0"/>
              </a:rPr>
              <a:t>arg-mtl</a:t>
            </a:r>
            <a:r>
              <a:rPr lang="en-US" sz="2000" dirty="0">
                <a:solidFill>
                  <a:schemeClr val="tx1">
                    <a:lumMod val="85000"/>
                    <a:lumOff val="15000"/>
                  </a:schemeClr>
                </a:solidFill>
                <a:latin typeface="Calibri" pitchFamily="34" charset="0"/>
              </a:rPr>
              <a:t> region was necessary for fluid production in rabbit </a:t>
            </a:r>
            <a:r>
              <a:rPr lang="en-US" sz="2000" dirty="0" err="1">
                <a:solidFill>
                  <a:schemeClr val="tx1">
                    <a:lumMod val="85000"/>
                    <a:lumOff val="15000"/>
                  </a:schemeClr>
                </a:solidFill>
                <a:latin typeface="Calibri" pitchFamily="34" charset="0"/>
              </a:rPr>
              <a:t>ileal</a:t>
            </a:r>
            <a:r>
              <a:rPr lang="en-US" sz="2000" dirty="0">
                <a:solidFill>
                  <a:schemeClr val="tx1">
                    <a:lumMod val="85000"/>
                    <a:lumOff val="15000"/>
                  </a:schemeClr>
                </a:solidFill>
                <a:latin typeface="Calibri" pitchFamily="34" charset="0"/>
              </a:rPr>
              <a:t> loop test, later this region has been shown to encode Shiga toxin</a:t>
            </a:r>
          </a:p>
        </p:txBody>
      </p:sp>
      <p:pic>
        <p:nvPicPr>
          <p:cNvPr id="8196" name="Picture 3"/>
          <p:cNvPicPr>
            <a:picLocks noChangeAspect="1" noChangeArrowheads="1"/>
          </p:cNvPicPr>
          <p:nvPr/>
        </p:nvPicPr>
        <p:blipFill>
          <a:blip r:embed="rId4" cstate="print"/>
          <a:srcRect/>
          <a:stretch>
            <a:fillRect/>
          </a:stretch>
        </p:blipFill>
        <p:spPr bwMode="auto">
          <a:xfrm>
            <a:off x="2667000" y="2795588"/>
            <a:ext cx="3886200" cy="3735387"/>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Summary of results</a:t>
            </a:r>
          </a:p>
        </p:txBody>
      </p:sp>
      <p:sp>
        <p:nvSpPr>
          <p:cNvPr id="8" name="Rectangle 3"/>
          <p:cNvSpPr>
            <a:spLocks noChangeArrowheads="1"/>
          </p:cNvSpPr>
          <p:nvPr/>
        </p:nvSpPr>
        <p:spPr bwMode="auto">
          <a:xfrm>
            <a:off x="762000" y="4495800"/>
            <a:ext cx="7543800" cy="2246313"/>
          </a:xfrm>
          <a:prstGeom prst="rect">
            <a:avLst/>
          </a:prstGeom>
          <a:noFill/>
          <a:ln w="9525">
            <a:noFill/>
            <a:miter lim="800000"/>
            <a:headEnd/>
            <a:tailEnd/>
          </a:ln>
        </p:spPr>
        <p:txBody>
          <a:bodyPr>
            <a:spAutoFit/>
          </a:bodyPr>
          <a:lstStyle/>
          <a:p>
            <a:pPr marL="457200" indent="-457200" fontAlgn="auto">
              <a:spcBef>
                <a:spcPts val="0"/>
              </a:spcBef>
              <a:spcAft>
                <a:spcPts val="0"/>
              </a:spcAft>
              <a:defRPr/>
            </a:pPr>
            <a:endParaRPr lang="en-US" sz="2000"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Using </a:t>
            </a:r>
            <a:r>
              <a:rPr lang="en-US" sz="2000" dirty="0" smtClean="0">
                <a:solidFill>
                  <a:schemeClr val="tx1">
                    <a:lumMod val="85000"/>
                    <a:lumOff val="15000"/>
                  </a:schemeClr>
                </a:solidFill>
                <a:latin typeface="Calibri" pitchFamily="34" charset="0"/>
                <a:cs typeface="+mn-cs"/>
              </a:rPr>
              <a:t>mating-based </a:t>
            </a:r>
            <a:r>
              <a:rPr lang="en-US" sz="2000" dirty="0">
                <a:solidFill>
                  <a:schemeClr val="tx1">
                    <a:lumMod val="85000"/>
                    <a:lumOff val="15000"/>
                  </a:schemeClr>
                </a:solidFill>
                <a:latin typeface="Calibri" pitchFamily="34" charset="0"/>
                <a:cs typeface="+mn-cs"/>
              </a:rPr>
              <a:t>genetics, they show that you need to add the TTSS/effectors from the virulence plasmid, the O-antigen, </a:t>
            </a:r>
            <a:r>
              <a:rPr lang="en-US" sz="2000" dirty="0" err="1">
                <a:solidFill>
                  <a:schemeClr val="tx1">
                    <a:lumMod val="85000"/>
                    <a:lumOff val="15000"/>
                  </a:schemeClr>
                </a:solidFill>
                <a:latin typeface="Calibri" pitchFamily="34" charset="0"/>
                <a:cs typeface="+mn-cs"/>
              </a:rPr>
              <a:t>ompT</a:t>
            </a:r>
            <a:r>
              <a:rPr lang="en-US" sz="2000" dirty="0">
                <a:solidFill>
                  <a:schemeClr val="tx1">
                    <a:lumMod val="85000"/>
                    <a:lumOff val="15000"/>
                  </a:schemeClr>
                </a:solidFill>
                <a:latin typeface="Calibri" pitchFamily="34" charset="0"/>
                <a:cs typeface="+mn-cs"/>
              </a:rPr>
              <a:t>, and Shiga toxin to pass all the standard pathogenicity tests for </a:t>
            </a:r>
            <a:r>
              <a:rPr lang="en-US" sz="2000" dirty="0" err="1">
                <a:solidFill>
                  <a:schemeClr val="tx1">
                    <a:lumMod val="85000"/>
                    <a:lumOff val="15000"/>
                  </a:schemeClr>
                </a:solidFill>
                <a:latin typeface="Calibri" pitchFamily="34" charset="0"/>
                <a:cs typeface="+mn-cs"/>
              </a:rPr>
              <a:t>Shigella</a:t>
            </a:r>
            <a:endParaRPr lang="en-US" sz="2000"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Does this study truly show that this set of genes is “sufficient” for </a:t>
            </a:r>
            <a:r>
              <a:rPr lang="en-US" sz="2000" dirty="0" smtClean="0">
                <a:solidFill>
                  <a:schemeClr val="tx1">
                    <a:lumMod val="85000"/>
                    <a:lumOff val="15000"/>
                  </a:schemeClr>
                </a:solidFill>
                <a:latin typeface="Calibri" pitchFamily="34" charset="0"/>
                <a:cs typeface="+mn-cs"/>
              </a:rPr>
              <a:t>virulence?</a:t>
            </a:r>
            <a:endParaRPr lang="en-US" sz="2000" dirty="0">
              <a:solidFill>
                <a:schemeClr val="tx1">
                  <a:lumMod val="85000"/>
                  <a:lumOff val="15000"/>
                </a:schemeClr>
              </a:solidFill>
              <a:latin typeface="Calibri" pitchFamily="34" charset="0"/>
              <a:cs typeface="+mn-cs"/>
            </a:endParaRPr>
          </a:p>
        </p:txBody>
      </p:sp>
      <p:pic>
        <p:nvPicPr>
          <p:cNvPr id="9220" name="Picture 2"/>
          <p:cNvPicPr>
            <a:picLocks noChangeAspect="1" noChangeArrowheads="1"/>
          </p:cNvPicPr>
          <p:nvPr/>
        </p:nvPicPr>
        <p:blipFill>
          <a:blip r:embed="rId4" cstate="print"/>
          <a:srcRect/>
          <a:stretch>
            <a:fillRect/>
          </a:stretch>
        </p:blipFill>
        <p:spPr bwMode="auto">
          <a:xfrm>
            <a:off x="1371600" y="685800"/>
            <a:ext cx="6400800" cy="4044950"/>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219200" y="1828800"/>
            <a:ext cx="7162800" cy="1446550"/>
          </a:xfrm>
          <a:prstGeom prst="rect">
            <a:avLst/>
          </a:prstGeom>
          <a:noFill/>
          <a:ln w="9525">
            <a:noFill/>
            <a:miter lim="800000"/>
            <a:headEnd/>
            <a:tailEnd/>
          </a:ln>
        </p:spPr>
        <p:txBody>
          <a:bodyPr wrap="square">
            <a:spAutoFit/>
          </a:bodyPr>
          <a:lstStyle/>
          <a:p>
            <a:r>
              <a:rPr lang="en-US" sz="4400" dirty="0">
                <a:solidFill>
                  <a:prstClr val="white"/>
                </a:solidFill>
                <a:latin typeface="Rockwell Extra Bold" pitchFamily="18" charset="0"/>
              </a:rPr>
              <a:t>Transfer of virulence clusters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762000" y="381000"/>
            <a:ext cx="7791450" cy="5434013"/>
          </a:xfrm>
          <a:prstGeom prst="rect">
            <a:avLst/>
          </a:prstGeom>
          <a:noFill/>
          <a:ln w="9525">
            <a:noFill/>
            <a:miter lim="800000"/>
            <a:headEnd/>
            <a:tailEnd/>
          </a:ln>
        </p:spPr>
      </p:pic>
      <p:sp>
        <p:nvSpPr>
          <p:cNvPr id="10243" name="Rectangle 4"/>
          <p:cNvSpPr>
            <a:spLocks noChangeArrowheads="1"/>
          </p:cNvSpPr>
          <p:nvPr/>
        </p:nvSpPr>
        <p:spPr bwMode="auto">
          <a:xfrm>
            <a:off x="6934200" y="6248400"/>
            <a:ext cx="1916113" cy="369888"/>
          </a:xfrm>
          <a:prstGeom prst="rect">
            <a:avLst/>
          </a:prstGeom>
          <a:noFill/>
          <a:ln w="9525">
            <a:noFill/>
            <a:miter lim="800000"/>
            <a:headEnd/>
            <a:tailEnd/>
          </a:ln>
        </p:spPr>
        <p:txBody>
          <a:bodyPr wrap="none">
            <a:spAutoFit/>
          </a:bodyPr>
          <a:lstStyle/>
          <a:p>
            <a:r>
              <a:rPr lang="en-US"/>
              <a:t>PMID 17675443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3" cstate="print"/>
          <a:srcRect/>
          <a:stretch>
            <a:fillRect/>
          </a:stretch>
        </p:blipFill>
        <p:spPr bwMode="auto">
          <a:xfrm>
            <a:off x="0" y="1295400"/>
            <a:ext cx="9156700" cy="44196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Transfer of TTSS to </a:t>
            </a:r>
            <a:r>
              <a:rPr lang="en-US" sz="2800" i="1">
                <a:latin typeface="Rockwell Extra Bold" pitchFamily="18" charset="0"/>
              </a:rPr>
              <a:t>E. coli</a:t>
            </a:r>
          </a:p>
        </p:txBody>
      </p:sp>
      <p:sp>
        <p:nvSpPr>
          <p:cNvPr id="8" name="Rectangle 3"/>
          <p:cNvSpPr>
            <a:spLocks noChangeArrowheads="1"/>
          </p:cNvSpPr>
          <p:nvPr/>
        </p:nvSpPr>
        <p:spPr bwMode="auto">
          <a:xfrm>
            <a:off x="609600" y="838200"/>
            <a:ext cx="7543800" cy="2246313"/>
          </a:xfrm>
          <a:prstGeom prst="rect">
            <a:avLst/>
          </a:prstGeom>
          <a:noFill/>
          <a:ln w="9525">
            <a:noFill/>
            <a:miter lim="800000"/>
            <a:headEnd/>
            <a:tailEnd/>
          </a:ln>
        </p:spPr>
        <p:txBody>
          <a:bodyPr>
            <a:spAutoFit/>
          </a:bodyPr>
          <a:lstStyle/>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Transferring TTSS into E. coli has a variety of biotech apps:  making vaccines, protein production, therapeutic bacteria, manipulating macrophages</a:t>
            </a: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They put the SPI-2 TTSS on a conjugative plasmid and show it functions in </a:t>
            </a:r>
            <a:r>
              <a:rPr lang="en-US" sz="2000" i="1" dirty="0">
                <a:solidFill>
                  <a:schemeClr val="tx1">
                    <a:lumMod val="85000"/>
                    <a:lumOff val="15000"/>
                  </a:schemeClr>
                </a:solidFill>
                <a:latin typeface="Calibri" pitchFamily="34" charset="0"/>
                <a:cs typeface="+mn-cs"/>
              </a:rPr>
              <a:t>E. coli</a:t>
            </a:r>
          </a:p>
          <a:p>
            <a:pPr marL="457200" indent="-457200" fontAlgn="auto">
              <a:spcBef>
                <a:spcPts val="0"/>
              </a:spcBef>
              <a:spcAft>
                <a:spcPts val="0"/>
              </a:spcAft>
              <a:buFont typeface="Wingdings" pitchFamily="2" charset="2"/>
              <a:buChar char="§"/>
              <a:defRPr/>
            </a:pPr>
            <a:r>
              <a:rPr lang="en-US" sz="2000" dirty="0">
                <a:solidFill>
                  <a:schemeClr val="tx1">
                    <a:lumMod val="85000"/>
                    <a:lumOff val="15000"/>
                  </a:schemeClr>
                </a:solidFill>
                <a:latin typeface="Calibri" pitchFamily="34" charset="0"/>
                <a:cs typeface="+mn-cs"/>
              </a:rPr>
              <a:t>They do this to SPI-1 in another paper (PMID 16253373), but it doesn’t work in </a:t>
            </a:r>
            <a:r>
              <a:rPr lang="en-US" sz="2000" i="1" dirty="0">
                <a:solidFill>
                  <a:schemeClr val="tx1">
                    <a:lumMod val="85000"/>
                    <a:lumOff val="15000"/>
                  </a:schemeClr>
                </a:solidFill>
                <a:latin typeface="Calibri" pitchFamily="34" charset="0"/>
                <a:cs typeface="+mn-cs"/>
              </a:rPr>
              <a:t>E. coli</a:t>
            </a:r>
          </a:p>
        </p:txBody>
      </p:sp>
      <p:pic>
        <p:nvPicPr>
          <p:cNvPr id="12292" name="Picture 4"/>
          <p:cNvPicPr>
            <a:picLocks noChangeAspect="1" noChangeArrowheads="1"/>
          </p:cNvPicPr>
          <p:nvPr/>
        </p:nvPicPr>
        <p:blipFill>
          <a:blip r:embed="rId4" cstate="print"/>
          <a:srcRect/>
          <a:stretch>
            <a:fillRect/>
          </a:stretch>
        </p:blipFill>
        <p:spPr bwMode="auto">
          <a:xfrm>
            <a:off x="914400" y="3124200"/>
            <a:ext cx="7410450" cy="3495675"/>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Test for function</a:t>
            </a:r>
            <a:endParaRPr lang="en-US" sz="2800" i="1">
              <a:latin typeface="Rockwell Extra Bold" pitchFamily="18" charset="0"/>
            </a:endParaRPr>
          </a:p>
        </p:txBody>
      </p:sp>
      <p:sp>
        <p:nvSpPr>
          <p:cNvPr id="8" name="Rectangle 3"/>
          <p:cNvSpPr>
            <a:spLocks noChangeArrowheads="1"/>
          </p:cNvSpPr>
          <p:nvPr/>
        </p:nvSpPr>
        <p:spPr bwMode="auto">
          <a:xfrm>
            <a:off x="609600" y="762000"/>
            <a:ext cx="7543800" cy="2862322"/>
          </a:xfrm>
          <a:prstGeom prst="rect">
            <a:avLst/>
          </a:prstGeom>
          <a:noFill/>
          <a:ln w="9525">
            <a:noFill/>
            <a:miter lim="800000"/>
            <a:headEnd/>
            <a:tailEnd/>
          </a:ln>
        </p:spPr>
        <p:txBody>
          <a:bodyPr>
            <a:spAutoFit/>
          </a:bodyPr>
          <a:lstStyle/>
          <a:p>
            <a:pPr marL="457200" indent="-457200" fontAlgn="auto">
              <a:spcBef>
                <a:spcPts val="0"/>
              </a:spcBef>
              <a:spcAft>
                <a:spcPts val="0"/>
              </a:spcAft>
              <a:buFont typeface="Wingdings" pitchFamily="2" charset="2"/>
              <a:buChar char="§"/>
              <a:defRPr/>
            </a:pPr>
            <a:r>
              <a:rPr lang="en-US" dirty="0">
                <a:solidFill>
                  <a:schemeClr val="tx1">
                    <a:lumMod val="85000"/>
                    <a:lumOff val="15000"/>
                  </a:schemeClr>
                </a:solidFill>
                <a:latin typeface="Calibri" pitchFamily="34" charset="0"/>
                <a:cs typeface="+mn-cs"/>
              </a:rPr>
              <a:t>Monitor </a:t>
            </a:r>
            <a:r>
              <a:rPr lang="en-US" dirty="0" err="1"/>
              <a:t>SseB</a:t>
            </a:r>
            <a:r>
              <a:rPr lang="en-US" dirty="0"/>
              <a:t> expression by Western blot to indicate whether SPI-2 is being expressed or not</a:t>
            </a:r>
          </a:p>
          <a:p>
            <a:pPr marL="457200" indent="-457200" fontAlgn="auto">
              <a:spcBef>
                <a:spcPts val="0"/>
              </a:spcBef>
              <a:spcAft>
                <a:spcPts val="0"/>
              </a:spcAft>
              <a:buFont typeface="Wingdings" pitchFamily="2" charset="2"/>
              <a:buChar char="§"/>
              <a:defRPr/>
            </a:pPr>
            <a:r>
              <a:rPr lang="en-US" dirty="0" err="1"/>
              <a:t>SseB</a:t>
            </a:r>
            <a:r>
              <a:rPr lang="en-US" dirty="0"/>
              <a:t> is a late-expressed chaperone needed to recruit proteins to the needle </a:t>
            </a:r>
            <a:r>
              <a:rPr lang="en-US" dirty="0" smtClean="0"/>
              <a:t>complex</a:t>
            </a:r>
          </a:p>
          <a:p>
            <a:pPr marL="457200" indent="-457200" fontAlgn="auto">
              <a:spcBef>
                <a:spcPts val="0"/>
              </a:spcBef>
              <a:spcAft>
                <a:spcPts val="0"/>
              </a:spcAft>
              <a:buFont typeface="Wingdings" pitchFamily="2" charset="2"/>
              <a:buChar char="§"/>
              <a:defRPr/>
            </a:pPr>
            <a:r>
              <a:rPr lang="en-US" dirty="0"/>
              <a:t>Demonstrate secretion of an effector protein using a similar </a:t>
            </a:r>
            <a:r>
              <a:rPr lang="en-US" dirty="0" smtClean="0"/>
              <a:t>blot</a:t>
            </a:r>
            <a:endParaRPr lang="en-US" dirty="0"/>
          </a:p>
          <a:p>
            <a:pPr marL="457200" indent="-457200" fontAlgn="auto">
              <a:spcBef>
                <a:spcPts val="0"/>
              </a:spcBef>
              <a:spcAft>
                <a:spcPts val="0"/>
              </a:spcAft>
              <a:buFont typeface="Wingdings" pitchFamily="2" charset="2"/>
              <a:buChar char="§"/>
              <a:defRPr/>
            </a:pPr>
            <a:r>
              <a:rPr lang="en-US" dirty="0" err="1"/>
              <a:t>MgM</a:t>
            </a:r>
            <a:r>
              <a:rPr lang="en-US" dirty="0"/>
              <a:t> 8 is media that induces expression, </a:t>
            </a:r>
            <a:r>
              <a:rPr lang="en-US" dirty="0" err="1"/>
              <a:t>MgM</a:t>
            </a:r>
            <a:r>
              <a:rPr lang="en-US" dirty="0"/>
              <a:t> 10 doesn’t</a:t>
            </a:r>
          </a:p>
          <a:p>
            <a:pPr marL="457200" indent="-457200" fontAlgn="auto">
              <a:spcBef>
                <a:spcPts val="0"/>
              </a:spcBef>
              <a:spcAft>
                <a:spcPts val="0"/>
              </a:spcAft>
              <a:buFont typeface="Wingdings" pitchFamily="2" charset="2"/>
              <a:buChar char="§"/>
              <a:defRPr/>
            </a:pPr>
            <a:r>
              <a:rPr lang="en-US" dirty="0"/>
              <a:t>They successfully observe </a:t>
            </a:r>
            <a:r>
              <a:rPr lang="en-US" dirty="0" err="1"/>
              <a:t>SseB</a:t>
            </a:r>
            <a:r>
              <a:rPr lang="en-US" dirty="0"/>
              <a:t> production in MG1655 </a:t>
            </a:r>
            <a:r>
              <a:rPr lang="en-US" dirty="0" smtClean="0"/>
              <a:t>and </a:t>
            </a:r>
            <a:r>
              <a:rPr lang="en-US" dirty="0"/>
              <a:t>TOP10 (a modern lab strain)</a:t>
            </a:r>
          </a:p>
          <a:p>
            <a:pPr marL="457200" indent="-457200" fontAlgn="auto">
              <a:spcBef>
                <a:spcPts val="0"/>
              </a:spcBef>
              <a:spcAft>
                <a:spcPts val="0"/>
              </a:spcAft>
              <a:buFont typeface="Wingdings" pitchFamily="2" charset="2"/>
              <a:buChar char="§"/>
              <a:defRPr/>
            </a:pPr>
            <a:r>
              <a:rPr lang="en-US" dirty="0"/>
              <a:t>Surprisingly get different induction behavior in MG1655</a:t>
            </a:r>
          </a:p>
          <a:p>
            <a:pPr marL="457200" indent="-457200" fontAlgn="auto">
              <a:spcBef>
                <a:spcPts val="0"/>
              </a:spcBef>
              <a:spcAft>
                <a:spcPts val="0"/>
              </a:spcAft>
              <a:buFont typeface="Wingdings" pitchFamily="2" charset="2"/>
              <a:buChar char="§"/>
              <a:defRPr/>
            </a:pPr>
            <a:r>
              <a:rPr lang="en-US" dirty="0" smtClean="0"/>
              <a:t>SPI-2 </a:t>
            </a:r>
            <a:r>
              <a:rPr lang="en-US" dirty="0"/>
              <a:t>was not sufficient to allow survival within </a:t>
            </a:r>
            <a:r>
              <a:rPr lang="en-US" dirty="0" smtClean="0"/>
              <a:t>macrophages</a:t>
            </a:r>
            <a:endParaRPr lang="en-US" dirty="0"/>
          </a:p>
        </p:txBody>
      </p:sp>
      <p:pic>
        <p:nvPicPr>
          <p:cNvPr id="13316" name="Picture 2"/>
          <p:cNvPicPr>
            <a:picLocks noChangeAspect="1" noChangeArrowheads="1"/>
          </p:cNvPicPr>
          <p:nvPr/>
        </p:nvPicPr>
        <p:blipFill>
          <a:blip r:embed="rId4" cstate="print"/>
          <a:srcRect/>
          <a:stretch>
            <a:fillRect/>
          </a:stretch>
        </p:blipFill>
        <p:spPr bwMode="auto">
          <a:xfrm>
            <a:off x="1600200" y="4267200"/>
            <a:ext cx="5375275" cy="2438400"/>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219200" y="1828800"/>
            <a:ext cx="7162800" cy="769441"/>
          </a:xfrm>
          <a:prstGeom prst="rect">
            <a:avLst/>
          </a:prstGeom>
          <a:noFill/>
          <a:ln w="9525">
            <a:noFill/>
            <a:miter lim="800000"/>
            <a:headEnd/>
            <a:tailEnd/>
          </a:ln>
        </p:spPr>
        <p:txBody>
          <a:bodyPr wrap="square">
            <a:spAutoFit/>
          </a:bodyPr>
          <a:lstStyle/>
          <a:p>
            <a:r>
              <a:rPr lang="en-US" sz="4400" dirty="0" smtClean="0">
                <a:solidFill>
                  <a:prstClr val="white"/>
                </a:solidFill>
                <a:latin typeface="Rockwell Extra Bold" pitchFamily="18" charset="0"/>
              </a:rPr>
              <a:t>Live Vaccines</a:t>
            </a:r>
            <a:endParaRPr lang="en-US" sz="4400" dirty="0">
              <a:solidFill>
                <a:prstClr val="white"/>
              </a:solidFill>
              <a:latin typeface="Rockwell Extra Bold"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3" cstate="print"/>
          <a:srcRect/>
          <a:stretch>
            <a:fillRect/>
          </a:stretch>
        </p:blipFill>
        <p:spPr bwMode="auto">
          <a:xfrm>
            <a:off x="609600" y="381000"/>
            <a:ext cx="8391525" cy="4714875"/>
          </a:xfrm>
          <a:prstGeom prst="rect">
            <a:avLst/>
          </a:prstGeom>
          <a:noFill/>
          <a:ln w="9525">
            <a:noFill/>
            <a:miter lim="800000"/>
            <a:headEnd/>
            <a:tailEnd/>
          </a:ln>
        </p:spPr>
      </p:pic>
      <p:sp>
        <p:nvSpPr>
          <p:cNvPr id="14339" name="Rectangle 6"/>
          <p:cNvSpPr>
            <a:spLocks noChangeArrowheads="1"/>
          </p:cNvSpPr>
          <p:nvPr/>
        </p:nvSpPr>
        <p:spPr bwMode="auto">
          <a:xfrm>
            <a:off x="6705600" y="6019800"/>
            <a:ext cx="1851025" cy="369888"/>
          </a:xfrm>
          <a:prstGeom prst="rect">
            <a:avLst/>
          </a:prstGeom>
          <a:noFill/>
          <a:ln w="9525">
            <a:noFill/>
            <a:miter lim="800000"/>
            <a:headEnd/>
            <a:tailEnd/>
          </a:ln>
        </p:spPr>
        <p:txBody>
          <a:bodyPr wrap="none">
            <a:spAutoFit/>
          </a:bodyPr>
          <a:lstStyle/>
          <a:p>
            <a:r>
              <a:rPr lang="en-US"/>
              <a:t>PMID 19126207</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4" descr="invasion of cancer cells"/>
          <p:cNvPicPr>
            <a:picLocks noChangeAspect="1" noChangeArrowheads="1"/>
          </p:cNvPicPr>
          <p:nvPr/>
        </p:nvPicPr>
        <p:blipFill>
          <a:blip r:embed="rId4" cstate="print"/>
          <a:srcRect/>
          <a:stretch>
            <a:fillRect/>
          </a:stretch>
        </p:blipFill>
        <p:spPr bwMode="auto">
          <a:xfrm>
            <a:off x="4114800" y="1752600"/>
            <a:ext cx="4724400" cy="4713288"/>
          </a:xfrm>
          <a:prstGeom prst="rect">
            <a:avLst/>
          </a:prstGeom>
          <a:noFill/>
          <a:ln w="9525">
            <a:noFill/>
            <a:miter lim="800000"/>
            <a:headEnd/>
            <a:tailEnd/>
          </a:ln>
        </p:spPr>
      </p:pic>
      <p:pic>
        <p:nvPicPr>
          <p:cNvPr id="13315" name="Picture 17" descr="invasin on bacterium"/>
          <p:cNvPicPr>
            <a:picLocks noChangeAspect="1" noChangeArrowheads="1"/>
          </p:cNvPicPr>
          <p:nvPr/>
        </p:nvPicPr>
        <p:blipFill>
          <a:blip r:embed="rId5" cstate="print"/>
          <a:srcRect/>
          <a:stretch>
            <a:fillRect/>
          </a:stretch>
        </p:blipFill>
        <p:spPr bwMode="auto">
          <a:xfrm>
            <a:off x="914400" y="1295400"/>
            <a:ext cx="2747963" cy="5334000"/>
          </a:xfrm>
          <a:prstGeom prst="rect">
            <a:avLst/>
          </a:prstGeom>
          <a:noFill/>
          <a:ln w="9525">
            <a:noFill/>
            <a:miter lim="800000"/>
            <a:headEnd/>
            <a:tailEnd/>
          </a:ln>
        </p:spPr>
      </p:pic>
      <p:sp>
        <p:nvSpPr>
          <p:cNvPr id="1331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srgbClr val="000000"/>
                </a:solidFill>
                <a:latin typeface="Rockwell Extra Bold" pitchFamily="18" charset="0"/>
              </a:rPr>
              <a:t>Invasion devices</a:t>
            </a:r>
          </a:p>
        </p:txBody>
      </p:sp>
      <p:sp>
        <p:nvSpPr>
          <p:cNvPr id="2" name="Rectangle 1"/>
          <p:cNvSpPr/>
          <p:nvPr/>
        </p:nvSpPr>
        <p:spPr bwMode="auto">
          <a:xfrm>
            <a:off x="7467600" y="4724400"/>
            <a:ext cx="1600200" cy="685800"/>
          </a:xfrm>
          <a:prstGeom prst="rect">
            <a:avLst/>
          </a:prstGeom>
          <a:solidFill>
            <a:schemeClr val="accent1">
              <a:alpha val="5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ppdictionary.com/bacteria/gnbac/shigella_invasion.jpg"/>
          <p:cNvPicPr>
            <a:picLocks noChangeAspect="1" noChangeArrowheads="1"/>
          </p:cNvPicPr>
          <p:nvPr/>
        </p:nvPicPr>
        <p:blipFill>
          <a:blip r:embed="rId4" cstate="print"/>
          <a:srcRect/>
          <a:stretch>
            <a:fillRect/>
          </a:stretch>
        </p:blipFill>
        <p:spPr bwMode="auto">
          <a:xfrm>
            <a:off x="381000" y="1600200"/>
            <a:ext cx="4114800" cy="4506913"/>
          </a:xfrm>
          <a:prstGeom prst="rect">
            <a:avLst/>
          </a:prstGeom>
          <a:noFill/>
          <a:ln w="9525">
            <a:noFill/>
            <a:miter lim="800000"/>
            <a:headEnd/>
            <a:tailEnd/>
          </a:ln>
        </p:spPr>
      </p:pic>
      <p:sp>
        <p:nvSpPr>
          <p:cNvPr id="15363" name="TextBox 4"/>
          <p:cNvSpPr txBox="1">
            <a:spLocks noChangeArrowheads="1"/>
          </p:cNvSpPr>
          <p:nvPr/>
        </p:nvSpPr>
        <p:spPr bwMode="auto">
          <a:xfrm>
            <a:off x="609600" y="609600"/>
            <a:ext cx="3962400" cy="523875"/>
          </a:xfrm>
          <a:prstGeom prst="rect">
            <a:avLst/>
          </a:prstGeom>
          <a:noFill/>
          <a:ln w="9525">
            <a:noFill/>
            <a:miter lim="800000"/>
            <a:headEnd/>
            <a:tailEnd/>
          </a:ln>
        </p:spPr>
        <p:txBody>
          <a:bodyPr>
            <a:spAutoFit/>
          </a:bodyPr>
          <a:lstStyle/>
          <a:p>
            <a:r>
              <a:rPr lang="en-US" sz="2800"/>
              <a:t>Class II MHC Display</a:t>
            </a:r>
          </a:p>
        </p:txBody>
      </p:sp>
      <p:sp>
        <p:nvSpPr>
          <p:cNvPr id="15364" name="TextBox 5"/>
          <p:cNvSpPr txBox="1">
            <a:spLocks noChangeArrowheads="1"/>
          </p:cNvSpPr>
          <p:nvPr/>
        </p:nvSpPr>
        <p:spPr bwMode="auto">
          <a:xfrm>
            <a:off x="4953000" y="609600"/>
            <a:ext cx="3962400" cy="523875"/>
          </a:xfrm>
          <a:prstGeom prst="rect">
            <a:avLst/>
          </a:prstGeom>
          <a:noFill/>
          <a:ln w="9525">
            <a:noFill/>
            <a:miter lim="800000"/>
            <a:headEnd/>
            <a:tailEnd/>
          </a:ln>
        </p:spPr>
        <p:txBody>
          <a:bodyPr>
            <a:spAutoFit/>
          </a:bodyPr>
          <a:lstStyle/>
          <a:p>
            <a:r>
              <a:rPr lang="en-US" sz="2800"/>
              <a:t>Class I MHC Display</a:t>
            </a:r>
          </a:p>
        </p:txBody>
      </p:sp>
      <p:pic>
        <p:nvPicPr>
          <p:cNvPr id="15365" name="Picture 4" descr="File:MHC Class I processing.svg"/>
          <p:cNvPicPr>
            <a:picLocks noChangeAspect="1" noChangeArrowheads="1"/>
          </p:cNvPicPr>
          <p:nvPr/>
        </p:nvPicPr>
        <p:blipFill>
          <a:blip r:embed="rId5" cstate="print"/>
          <a:srcRect/>
          <a:stretch>
            <a:fillRect/>
          </a:stretch>
        </p:blipFill>
        <p:spPr bwMode="auto">
          <a:xfrm>
            <a:off x="4724400" y="1524000"/>
            <a:ext cx="4000500" cy="4819650"/>
          </a:xfrm>
          <a:prstGeom prst="rect">
            <a:avLst/>
          </a:prstGeom>
          <a:noFill/>
          <a:ln w="9525">
            <a:noFill/>
            <a:miter lim="800000"/>
            <a:headEnd/>
            <a:tailEnd/>
          </a:ln>
        </p:spPr>
      </p:pic>
      <p:sp>
        <p:nvSpPr>
          <p:cNvPr id="6" name="Rectangle 5"/>
          <p:cNvSpPr/>
          <p:nvPr/>
        </p:nvSpPr>
        <p:spPr>
          <a:xfrm>
            <a:off x="3733800" y="1981200"/>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Brucella vaccine</a:t>
            </a:r>
            <a:endParaRPr lang="en-US" sz="2800" i="1">
              <a:latin typeface="Rockwell Extra Bold" pitchFamily="18" charset="0"/>
            </a:endParaRPr>
          </a:p>
        </p:txBody>
      </p:sp>
      <p:sp>
        <p:nvSpPr>
          <p:cNvPr id="8" name="Rectangle 3"/>
          <p:cNvSpPr>
            <a:spLocks noChangeArrowheads="1"/>
          </p:cNvSpPr>
          <p:nvPr/>
        </p:nvSpPr>
        <p:spPr bwMode="auto">
          <a:xfrm>
            <a:off x="609600" y="762000"/>
            <a:ext cx="7543800" cy="4801314"/>
          </a:xfrm>
          <a:prstGeom prst="rect">
            <a:avLst/>
          </a:prstGeom>
          <a:noFill/>
          <a:ln w="9525">
            <a:noFill/>
            <a:miter lim="800000"/>
            <a:headEnd/>
            <a:tailEnd/>
          </a:ln>
        </p:spPr>
        <p:txBody>
          <a:bodyPr>
            <a:spAutoFit/>
          </a:bodyPr>
          <a:lstStyle/>
          <a:p>
            <a:pPr marL="457200" indent="-457200" fontAlgn="auto">
              <a:spcBef>
                <a:spcPts val="0"/>
              </a:spcBef>
              <a:spcAft>
                <a:spcPts val="0"/>
              </a:spcAft>
              <a:buFont typeface="Wingdings" pitchFamily="2" charset="2"/>
              <a:buChar char="§"/>
              <a:defRPr/>
            </a:pPr>
            <a:r>
              <a:rPr lang="en-US" dirty="0">
                <a:solidFill>
                  <a:schemeClr val="tx1">
                    <a:lumMod val="85000"/>
                    <a:lumOff val="15000"/>
                  </a:schemeClr>
                </a:solidFill>
                <a:latin typeface="Calibri" pitchFamily="34" charset="0"/>
                <a:cs typeface="+mn-cs"/>
              </a:rPr>
              <a:t>Live vaccines derived from engineered bacteria are the largest area of therapeutic bacteria research, used to generate T cell responses (not B cell—TCRs not antibodies)</a:t>
            </a:r>
          </a:p>
          <a:p>
            <a:pPr marL="457200" indent="-457200" fontAlgn="auto">
              <a:spcBef>
                <a:spcPts val="0"/>
              </a:spcBef>
              <a:spcAft>
                <a:spcPts val="0"/>
              </a:spcAft>
              <a:buFont typeface="Wingdings" pitchFamily="2" charset="2"/>
              <a:buChar char="§"/>
              <a:defRPr/>
            </a:pPr>
            <a:r>
              <a:rPr lang="en-US" dirty="0" err="1">
                <a:solidFill>
                  <a:schemeClr val="tx1">
                    <a:lumMod val="85000"/>
                    <a:lumOff val="15000"/>
                  </a:schemeClr>
                </a:solidFill>
                <a:latin typeface="Calibri" pitchFamily="34" charset="0"/>
                <a:cs typeface="+mn-cs"/>
              </a:rPr>
              <a:t>Invasin</a:t>
            </a:r>
            <a:r>
              <a:rPr lang="en-US" dirty="0">
                <a:solidFill>
                  <a:schemeClr val="tx1">
                    <a:lumMod val="85000"/>
                    <a:lumOff val="15000"/>
                  </a:schemeClr>
                </a:solidFill>
                <a:latin typeface="Calibri" pitchFamily="34" charset="0"/>
                <a:cs typeface="+mn-cs"/>
              </a:rPr>
              <a:t> (from </a:t>
            </a:r>
            <a:r>
              <a:rPr lang="en-US" i="1" dirty="0" err="1">
                <a:solidFill>
                  <a:schemeClr val="tx1">
                    <a:lumMod val="85000"/>
                    <a:lumOff val="15000"/>
                  </a:schemeClr>
                </a:solidFill>
                <a:latin typeface="Calibri" pitchFamily="34" charset="0"/>
                <a:cs typeface="+mn-cs"/>
              </a:rPr>
              <a:t>Yersinia</a:t>
            </a:r>
            <a:r>
              <a:rPr lang="en-US" i="1" dirty="0">
                <a:solidFill>
                  <a:schemeClr val="tx1">
                    <a:lumMod val="85000"/>
                    <a:lumOff val="15000"/>
                  </a:schemeClr>
                </a:solidFill>
                <a:latin typeface="Calibri" pitchFamily="34" charset="0"/>
                <a:cs typeface="+mn-cs"/>
              </a:rPr>
              <a:t> </a:t>
            </a:r>
            <a:r>
              <a:rPr lang="en-US" i="1" dirty="0" err="1">
                <a:solidFill>
                  <a:schemeClr val="tx1">
                    <a:lumMod val="85000"/>
                    <a:lumOff val="15000"/>
                  </a:schemeClr>
                </a:solidFill>
                <a:latin typeface="Calibri" pitchFamily="34" charset="0"/>
                <a:cs typeface="+mn-cs"/>
              </a:rPr>
              <a:t>pseudotuburculosis</a:t>
            </a:r>
            <a:r>
              <a:rPr lang="en-US" dirty="0">
                <a:solidFill>
                  <a:schemeClr val="tx1">
                    <a:lumMod val="85000"/>
                    <a:lumOff val="15000"/>
                  </a:schemeClr>
                </a:solidFill>
                <a:latin typeface="Calibri" pitchFamily="34" charset="0"/>
                <a:cs typeface="+mn-cs"/>
              </a:rPr>
              <a:t>) expressed in </a:t>
            </a:r>
            <a:r>
              <a:rPr lang="en-US" i="1" dirty="0">
                <a:solidFill>
                  <a:schemeClr val="tx1">
                    <a:lumMod val="85000"/>
                    <a:lumOff val="15000"/>
                  </a:schemeClr>
                </a:solidFill>
                <a:latin typeface="Calibri" pitchFamily="34" charset="0"/>
                <a:cs typeface="+mn-cs"/>
              </a:rPr>
              <a:t>E. coli </a:t>
            </a:r>
            <a:r>
              <a:rPr lang="en-US" dirty="0">
                <a:solidFill>
                  <a:schemeClr val="tx1">
                    <a:lumMod val="85000"/>
                    <a:lumOff val="15000"/>
                  </a:schemeClr>
                </a:solidFill>
                <a:latin typeface="Calibri" pitchFamily="34" charset="0"/>
                <a:cs typeface="+mn-cs"/>
              </a:rPr>
              <a:t>allows them to invade cells expressing </a:t>
            </a:r>
            <a:r>
              <a:rPr lang="en-US" dirty="0">
                <a:solidFill>
                  <a:schemeClr val="tx1">
                    <a:lumMod val="85000"/>
                    <a:lumOff val="15000"/>
                  </a:schemeClr>
                </a:solidFill>
                <a:latin typeface="Symbol" pitchFamily="18" charset="2"/>
                <a:cs typeface="+mn-cs"/>
              </a:rPr>
              <a:t>b</a:t>
            </a:r>
            <a:r>
              <a:rPr lang="en-US" dirty="0">
                <a:solidFill>
                  <a:schemeClr val="tx1">
                    <a:lumMod val="85000"/>
                    <a:lumOff val="15000"/>
                  </a:schemeClr>
                </a:solidFill>
                <a:latin typeface="Calibri" pitchFamily="34" charset="0"/>
                <a:cs typeface="+mn-cs"/>
              </a:rPr>
              <a:t>1 </a:t>
            </a:r>
            <a:r>
              <a:rPr lang="en-US" dirty="0" err="1">
                <a:solidFill>
                  <a:schemeClr val="tx1">
                    <a:lumMod val="85000"/>
                    <a:lumOff val="15000"/>
                  </a:schemeClr>
                </a:solidFill>
                <a:latin typeface="Calibri" pitchFamily="34" charset="0"/>
                <a:cs typeface="+mn-cs"/>
              </a:rPr>
              <a:t>integrin</a:t>
            </a:r>
            <a:endParaRPr lang="en-US"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dirty="0" smtClean="0">
                <a:solidFill>
                  <a:schemeClr val="tx1">
                    <a:lumMod val="85000"/>
                    <a:lumOff val="15000"/>
                  </a:schemeClr>
                </a:solidFill>
                <a:latin typeface="Calibri" pitchFamily="34" charset="0"/>
                <a:cs typeface="+mn-cs"/>
              </a:rPr>
              <a:t>Post </a:t>
            </a:r>
            <a:r>
              <a:rPr lang="en-US" dirty="0">
                <a:solidFill>
                  <a:schemeClr val="tx1">
                    <a:lumMod val="85000"/>
                    <a:lumOff val="15000"/>
                  </a:schemeClr>
                </a:solidFill>
                <a:latin typeface="Calibri" pitchFamily="34" charset="0"/>
                <a:cs typeface="+mn-cs"/>
              </a:rPr>
              <a:t>invasion the bacteria are inside </a:t>
            </a:r>
            <a:r>
              <a:rPr lang="en-US" dirty="0" err="1">
                <a:solidFill>
                  <a:schemeClr val="tx1">
                    <a:lumMod val="85000"/>
                    <a:lumOff val="15000"/>
                  </a:schemeClr>
                </a:solidFill>
                <a:latin typeface="Calibri" pitchFamily="34" charset="0"/>
                <a:cs typeface="+mn-cs"/>
              </a:rPr>
              <a:t>endocytic</a:t>
            </a:r>
            <a:r>
              <a:rPr lang="en-US" dirty="0">
                <a:solidFill>
                  <a:schemeClr val="tx1">
                    <a:lumMod val="85000"/>
                    <a:lumOff val="15000"/>
                  </a:schemeClr>
                </a:solidFill>
                <a:latin typeface="Calibri" pitchFamily="34" charset="0"/>
                <a:cs typeface="+mn-cs"/>
              </a:rPr>
              <a:t> vesicles, which fuse with lysosomes, then get degraded, and peptides get displayed on class II MHC complexes</a:t>
            </a:r>
          </a:p>
          <a:p>
            <a:pPr marL="457200" indent="-457200" fontAlgn="auto">
              <a:spcBef>
                <a:spcPts val="0"/>
              </a:spcBef>
              <a:spcAft>
                <a:spcPts val="0"/>
              </a:spcAft>
              <a:buFont typeface="Wingdings" pitchFamily="2" charset="2"/>
              <a:buChar char="§"/>
              <a:defRPr/>
            </a:pPr>
            <a:r>
              <a:rPr lang="en-US" dirty="0" err="1" smtClean="0">
                <a:solidFill>
                  <a:schemeClr val="tx1">
                    <a:lumMod val="85000"/>
                    <a:lumOff val="15000"/>
                  </a:schemeClr>
                </a:solidFill>
                <a:latin typeface="Calibri" pitchFamily="34" charset="0"/>
                <a:cs typeface="+mn-cs"/>
              </a:rPr>
              <a:t>Listeriolysin</a:t>
            </a:r>
            <a:r>
              <a:rPr lang="en-US" dirty="0" smtClean="0">
                <a:solidFill>
                  <a:schemeClr val="tx1">
                    <a:lumMod val="85000"/>
                    <a:lumOff val="15000"/>
                  </a:schemeClr>
                </a:solidFill>
                <a:latin typeface="Calibri" pitchFamily="34" charset="0"/>
                <a:cs typeface="+mn-cs"/>
              </a:rPr>
              <a:t> </a:t>
            </a:r>
            <a:r>
              <a:rPr lang="en-US" dirty="0">
                <a:solidFill>
                  <a:schemeClr val="tx1">
                    <a:lumMod val="85000"/>
                    <a:lumOff val="15000"/>
                  </a:schemeClr>
                </a:solidFill>
                <a:latin typeface="Calibri" pitchFamily="34" charset="0"/>
                <a:cs typeface="+mn-cs"/>
              </a:rPr>
              <a:t>(LLO) from </a:t>
            </a:r>
            <a:r>
              <a:rPr lang="en-US" i="1" dirty="0">
                <a:solidFill>
                  <a:schemeClr val="tx1">
                    <a:lumMod val="85000"/>
                    <a:lumOff val="15000"/>
                  </a:schemeClr>
                </a:solidFill>
                <a:latin typeface="Calibri" pitchFamily="34" charset="0"/>
                <a:cs typeface="+mn-cs"/>
              </a:rPr>
              <a:t>Listeria </a:t>
            </a:r>
            <a:r>
              <a:rPr lang="en-US" i="1" dirty="0" err="1">
                <a:solidFill>
                  <a:schemeClr val="tx1">
                    <a:lumMod val="85000"/>
                    <a:lumOff val="15000"/>
                  </a:schemeClr>
                </a:solidFill>
                <a:latin typeface="Calibri" pitchFamily="34" charset="0"/>
                <a:cs typeface="+mn-cs"/>
              </a:rPr>
              <a:t>monocytogenes</a:t>
            </a:r>
            <a:r>
              <a:rPr lang="en-US" i="1" dirty="0">
                <a:solidFill>
                  <a:schemeClr val="tx1">
                    <a:lumMod val="85000"/>
                    <a:lumOff val="15000"/>
                  </a:schemeClr>
                </a:solidFill>
                <a:latin typeface="Calibri" pitchFamily="34" charset="0"/>
                <a:cs typeface="+mn-cs"/>
              </a:rPr>
              <a:t> </a:t>
            </a:r>
            <a:r>
              <a:rPr lang="en-US" dirty="0">
                <a:solidFill>
                  <a:schemeClr val="tx1">
                    <a:lumMod val="85000"/>
                    <a:lumOff val="15000"/>
                  </a:schemeClr>
                </a:solidFill>
                <a:latin typeface="Calibri" pitchFamily="34" charset="0"/>
                <a:cs typeface="+mn-cs"/>
              </a:rPr>
              <a:t>can lyse the </a:t>
            </a:r>
            <a:r>
              <a:rPr lang="en-US" dirty="0" err="1">
                <a:solidFill>
                  <a:schemeClr val="tx1">
                    <a:lumMod val="85000"/>
                    <a:lumOff val="15000"/>
                  </a:schemeClr>
                </a:solidFill>
                <a:latin typeface="Calibri" pitchFamily="34" charset="0"/>
                <a:cs typeface="+mn-cs"/>
              </a:rPr>
              <a:t>endocytic</a:t>
            </a:r>
            <a:r>
              <a:rPr lang="en-US" dirty="0">
                <a:solidFill>
                  <a:schemeClr val="tx1">
                    <a:lumMod val="85000"/>
                    <a:lumOff val="15000"/>
                  </a:schemeClr>
                </a:solidFill>
                <a:latin typeface="Calibri" pitchFamily="34" charset="0"/>
                <a:cs typeface="+mn-cs"/>
              </a:rPr>
              <a:t> vacuole resulting in release of antigens to the cell’s cytoplasm when these bacteria infect macrophages or dendritic cells</a:t>
            </a:r>
          </a:p>
          <a:p>
            <a:pPr marL="457200" indent="-457200" fontAlgn="auto">
              <a:spcBef>
                <a:spcPts val="0"/>
              </a:spcBef>
              <a:spcAft>
                <a:spcPts val="0"/>
              </a:spcAft>
              <a:buFont typeface="Wingdings" pitchFamily="2" charset="2"/>
              <a:buChar char="§"/>
              <a:defRPr/>
            </a:pPr>
            <a:r>
              <a:rPr lang="en-US" dirty="0">
                <a:solidFill>
                  <a:schemeClr val="tx1">
                    <a:lumMod val="85000"/>
                    <a:lumOff val="15000"/>
                  </a:schemeClr>
                </a:solidFill>
                <a:latin typeface="Calibri" pitchFamily="34" charset="0"/>
                <a:cs typeface="+mn-cs"/>
              </a:rPr>
              <a:t>Peptides in the cytoplasm can be displayed by class I MHC which helps the immune response</a:t>
            </a:r>
          </a:p>
          <a:p>
            <a:pPr marL="457200" indent="-457200" fontAlgn="auto">
              <a:spcBef>
                <a:spcPts val="0"/>
              </a:spcBef>
              <a:spcAft>
                <a:spcPts val="0"/>
              </a:spcAft>
              <a:buFont typeface="Wingdings" pitchFamily="2" charset="2"/>
              <a:buChar char="§"/>
              <a:defRPr/>
            </a:pPr>
            <a:r>
              <a:rPr lang="en-US" dirty="0">
                <a:solidFill>
                  <a:schemeClr val="tx1">
                    <a:lumMod val="85000"/>
                    <a:lumOff val="15000"/>
                  </a:schemeClr>
                </a:solidFill>
                <a:latin typeface="Calibri" pitchFamily="34" charset="0"/>
                <a:cs typeface="+mn-cs"/>
              </a:rPr>
              <a:t>“However, the highly active LPS and PAMPS of E. coli may over stimulate the immune response to the vector. Engineering the </a:t>
            </a:r>
            <a:r>
              <a:rPr lang="en-US" i="1" dirty="0">
                <a:solidFill>
                  <a:schemeClr val="tx1">
                    <a:lumMod val="85000"/>
                    <a:lumOff val="15000"/>
                  </a:schemeClr>
                </a:solidFill>
                <a:latin typeface="Calibri" pitchFamily="34" charset="0"/>
                <a:cs typeface="+mn-cs"/>
              </a:rPr>
              <a:t>E. coli </a:t>
            </a:r>
            <a:r>
              <a:rPr lang="en-US" dirty="0">
                <a:solidFill>
                  <a:schemeClr val="tx1">
                    <a:lumMod val="85000"/>
                    <a:lumOff val="15000"/>
                  </a:schemeClr>
                </a:solidFill>
                <a:latin typeface="Calibri" pitchFamily="34" charset="0"/>
                <a:cs typeface="+mn-cs"/>
              </a:rPr>
              <a:t>genome to make the organism less stimulatory to the host would greatly improve the usefulness of this novel vaccine approach.”</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219200" y="1828800"/>
            <a:ext cx="7162800" cy="1446550"/>
          </a:xfrm>
          <a:prstGeom prst="rect">
            <a:avLst/>
          </a:prstGeom>
          <a:noFill/>
          <a:ln w="9525">
            <a:noFill/>
            <a:miter lim="800000"/>
            <a:headEnd/>
            <a:tailEnd/>
          </a:ln>
        </p:spPr>
        <p:txBody>
          <a:bodyPr wrap="square">
            <a:spAutoFit/>
          </a:bodyPr>
          <a:lstStyle/>
          <a:p>
            <a:r>
              <a:rPr lang="en-US" sz="4400" dirty="0" smtClean="0">
                <a:solidFill>
                  <a:prstClr val="white"/>
                </a:solidFill>
                <a:latin typeface="Rockwell Extra Bold" pitchFamily="18" charset="0"/>
              </a:rPr>
              <a:t>Chassis modification</a:t>
            </a:r>
            <a:endParaRPr lang="en-US" sz="4400" dirty="0">
              <a:solidFill>
                <a:prstClr val="white"/>
              </a:solidFill>
              <a:latin typeface="Rockwell Extra Bold"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6705600" y="6019800"/>
            <a:ext cx="1835150" cy="369888"/>
          </a:xfrm>
          <a:prstGeom prst="rect">
            <a:avLst/>
          </a:prstGeom>
          <a:noFill/>
          <a:ln w="9525">
            <a:noFill/>
            <a:miter lim="800000"/>
            <a:headEnd/>
            <a:tailEnd/>
          </a:ln>
        </p:spPr>
        <p:txBody>
          <a:bodyPr wrap="none">
            <a:spAutoFit/>
          </a:bodyPr>
          <a:lstStyle/>
          <a:p>
            <a:r>
              <a:rPr lang="en-US"/>
              <a:t>PMID 11279221</a:t>
            </a:r>
          </a:p>
        </p:txBody>
      </p:sp>
      <p:pic>
        <p:nvPicPr>
          <p:cNvPr id="17411" name="Picture 3"/>
          <p:cNvPicPr>
            <a:picLocks noChangeAspect="1" noChangeArrowheads="1"/>
          </p:cNvPicPr>
          <p:nvPr/>
        </p:nvPicPr>
        <p:blipFill>
          <a:blip r:embed="rId3" cstate="print"/>
          <a:srcRect/>
          <a:stretch>
            <a:fillRect/>
          </a:stretch>
        </p:blipFill>
        <p:spPr bwMode="auto">
          <a:xfrm>
            <a:off x="304800" y="762000"/>
            <a:ext cx="8543925" cy="26860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Modifying </a:t>
            </a:r>
            <a:r>
              <a:rPr lang="en-US" sz="2800" i="1">
                <a:latin typeface="Rockwell Extra Bold" pitchFamily="18" charset="0"/>
              </a:rPr>
              <a:t>E. coli </a:t>
            </a:r>
            <a:r>
              <a:rPr lang="en-US" sz="2800">
                <a:latin typeface="Rockwell Extra Bold" pitchFamily="18" charset="0"/>
              </a:rPr>
              <a:t>LPS</a:t>
            </a:r>
          </a:p>
        </p:txBody>
      </p:sp>
      <p:pic>
        <p:nvPicPr>
          <p:cNvPr id="18435" name="Picture 2" descr="http://parts.mit.edu/igem07/images/e/e4/BerkiGEM2007-ColiOuterSurface.gif"/>
          <p:cNvPicPr>
            <a:picLocks noChangeAspect="1" noChangeArrowheads="1"/>
          </p:cNvPicPr>
          <p:nvPr/>
        </p:nvPicPr>
        <p:blipFill>
          <a:blip r:embed="rId3" cstate="print"/>
          <a:srcRect/>
          <a:stretch>
            <a:fillRect/>
          </a:stretch>
        </p:blipFill>
        <p:spPr bwMode="auto">
          <a:xfrm>
            <a:off x="1295400" y="1219200"/>
            <a:ext cx="6657975" cy="45243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4" cstate="print"/>
          <a:srcRect/>
          <a:stretch>
            <a:fillRect/>
          </a:stretch>
        </p:blipFill>
        <p:spPr bwMode="auto">
          <a:xfrm>
            <a:off x="0" y="3733800"/>
            <a:ext cx="2759075" cy="2990850"/>
          </a:xfrm>
          <a:prstGeom prst="rect">
            <a:avLst/>
          </a:prstGeom>
          <a:noFill/>
          <a:ln w="9525">
            <a:noFill/>
            <a:miter lim="800000"/>
            <a:headEnd/>
            <a:tailEnd/>
          </a:ln>
        </p:spPr>
      </p:pic>
      <p:sp>
        <p:nvSpPr>
          <p:cNvPr id="19459"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Modifying </a:t>
            </a:r>
            <a:r>
              <a:rPr lang="en-US" sz="2800" i="1">
                <a:latin typeface="Rockwell Extra Bold" pitchFamily="18" charset="0"/>
              </a:rPr>
              <a:t>E. coli </a:t>
            </a:r>
            <a:r>
              <a:rPr lang="en-US" sz="2800">
                <a:latin typeface="Rockwell Extra Bold" pitchFamily="18" charset="0"/>
              </a:rPr>
              <a:t>LPS</a:t>
            </a:r>
          </a:p>
        </p:txBody>
      </p:sp>
      <p:pic>
        <p:nvPicPr>
          <p:cNvPr id="19460" name="Picture 3"/>
          <p:cNvPicPr>
            <a:picLocks noChangeAspect="1" noChangeArrowheads="1"/>
          </p:cNvPicPr>
          <p:nvPr/>
        </p:nvPicPr>
        <p:blipFill>
          <a:blip r:embed="rId5" cstate="print"/>
          <a:srcRect/>
          <a:stretch>
            <a:fillRect/>
          </a:stretch>
        </p:blipFill>
        <p:spPr bwMode="auto">
          <a:xfrm>
            <a:off x="1981200" y="685800"/>
            <a:ext cx="7029450" cy="5181600"/>
          </a:xfrm>
          <a:prstGeom prst="rect">
            <a:avLst/>
          </a:prstGeom>
          <a:noFill/>
          <a:ln w="9525">
            <a:noFill/>
            <a:miter lim="800000"/>
            <a:headEnd/>
            <a:tailEnd/>
          </a:ln>
        </p:spPr>
      </p:pic>
      <p:sp>
        <p:nvSpPr>
          <p:cNvPr id="2" name="Rectangle 1"/>
          <p:cNvSpPr/>
          <p:nvPr/>
        </p:nvSpPr>
        <p:spPr>
          <a:xfrm>
            <a:off x="4267200" y="4800600"/>
            <a:ext cx="609600" cy="428625"/>
          </a:xfrm>
          <a:prstGeom prst="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Modifying </a:t>
            </a:r>
            <a:r>
              <a:rPr lang="en-US" sz="2800" i="1">
                <a:latin typeface="Rockwell Extra Bold" pitchFamily="18" charset="0"/>
              </a:rPr>
              <a:t>E. coli </a:t>
            </a:r>
            <a:r>
              <a:rPr lang="en-US" sz="2800">
                <a:latin typeface="Rockwell Extra Bold" pitchFamily="18" charset="0"/>
              </a:rPr>
              <a:t>LPS</a:t>
            </a:r>
          </a:p>
        </p:txBody>
      </p:sp>
      <p:sp>
        <p:nvSpPr>
          <p:cNvPr id="8" name="Rectangle 3"/>
          <p:cNvSpPr>
            <a:spLocks noChangeArrowheads="1"/>
          </p:cNvSpPr>
          <p:nvPr/>
        </p:nvSpPr>
        <p:spPr bwMode="auto">
          <a:xfrm>
            <a:off x="609600" y="762000"/>
            <a:ext cx="7543800" cy="4524315"/>
          </a:xfrm>
          <a:prstGeom prst="rect">
            <a:avLst/>
          </a:prstGeom>
          <a:noFill/>
          <a:ln w="9525">
            <a:noFill/>
            <a:miter lim="800000"/>
            <a:headEnd/>
            <a:tailEnd/>
          </a:ln>
        </p:spPr>
        <p:txBody>
          <a:bodyPr>
            <a:spAutoFit/>
          </a:bodyPr>
          <a:lstStyle/>
          <a:p>
            <a:pPr marL="457200" indent="-457200" fontAlgn="auto">
              <a:spcBef>
                <a:spcPts val="0"/>
              </a:spcBef>
              <a:spcAft>
                <a:spcPts val="0"/>
              </a:spcAft>
              <a:buFont typeface="Wingdings" pitchFamily="2" charset="2"/>
              <a:buChar char="§"/>
              <a:defRPr/>
            </a:pPr>
            <a:r>
              <a:rPr lang="en-US" sz="2400" dirty="0" smtClean="0">
                <a:solidFill>
                  <a:schemeClr val="tx1">
                    <a:lumMod val="85000"/>
                    <a:lumOff val="15000"/>
                  </a:schemeClr>
                </a:solidFill>
                <a:latin typeface="Calibri" pitchFamily="34" charset="0"/>
                <a:cs typeface="+mn-cs"/>
              </a:rPr>
              <a:t>Here </a:t>
            </a:r>
            <a:r>
              <a:rPr lang="en-US" sz="2400" dirty="0">
                <a:solidFill>
                  <a:schemeClr val="tx1">
                    <a:lumMod val="85000"/>
                    <a:lumOff val="15000"/>
                  </a:schemeClr>
                </a:solidFill>
                <a:latin typeface="Calibri" pitchFamily="34" charset="0"/>
                <a:cs typeface="+mn-cs"/>
              </a:rPr>
              <a:t>they swap out </a:t>
            </a:r>
            <a:r>
              <a:rPr lang="en-US" sz="2400" i="1" dirty="0" err="1">
                <a:solidFill>
                  <a:schemeClr val="tx1">
                    <a:lumMod val="85000"/>
                    <a:lumOff val="15000"/>
                  </a:schemeClr>
                </a:solidFill>
                <a:latin typeface="Calibri" pitchFamily="34" charset="0"/>
                <a:cs typeface="+mn-cs"/>
              </a:rPr>
              <a:t>lpxA</a:t>
            </a:r>
            <a:r>
              <a:rPr lang="en-US" sz="2400" dirty="0">
                <a:solidFill>
                  <a:schemeClr val="tx1">
                    <a:lumMod val="85000"/>
                    <a:lumOff val="15000"/>
                  </a:schemeClr>
                </a:solidFill>
                <a:latin typeface="Calibri" pitchFamily="34" charset="0"/>
                <a:cs typeface="+mn-cs"/>
              </a:rPr>
              <a:t> with the version from </a:t>
            </a:r>
            <a:r>
              <a:rPr lang="en-US" sz="2400" i="1" dirty="0">
                <a:solidFill>
                  <a:schemeClr val="tx1">
                    <a:lumMod val="85000"/>
                    <a:lumOff val="15000"/>
                  </a:schemeClr>
                </a:solidFill>
                <a:latin typeface="Calibri" pitchFamily="34" charset="0"/>
                <a:cs typeface="+mn-cs"/>
              </a:rPr>
              <a:t>Chlamydia </a:t>
            </a:r>
            <a:r>
              <a:rPr lang="en-US" sz="2400" i="1" dirty="0" smtClean="0">
                <a:solidFill>
                  <a:schemeClr val="tx1">
                    <a:lumMod val="85000"/>
                    <a:lumOff val="15000"/>
                  </a:schemeClr>
                </a:solidFill>
                <a:latin typeface="Calibri" pitchFamily="34" charset="0"/>
                <a:cs typeface="+mn-cs"/>
              </a:rPr>
              <a:t>trachomatis</a:t>
            </a:r>
          </a:p>
          <a:p>
            <a:pPr marL="457200" indent="-457200" fontAlgn="auto">
              <a:spcBef>
                <a:spcPts val="0"/>
              </a:spcBef>
              <a:spcAft>
                <a:spcPts val="0"/>
              </a:spcAft>
              <a:buFont typeface="Wingdings" pitchFamily="2" charset="2"/>
              <a:buChar char="§"/>
              <a:defRPr/>
            </a:pPr>
            <a:endParaRPr lang="en-US" sz="2400" i="1" dirty="0" smtClean="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endParaRPr lang="en-US" sz="2400" i="1"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endParaRPr lang="en-US" sz="2400" i="1" dirty="0" smtClean="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endParaRPr lang="en-US" sz="2400" i="1"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endParaRPr lang="en-US" sz="2400" i="1"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endParaRPr lang="en-US" sz="2400" dirty="0" smtClean="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endParaRPr lang="en-US" sz="2400" dirty="0">
              <a:solidFill>
                <a:schemeClr val="tx1">
                  <a:lumMod val="85000"/>
                  <a:lumOff val="15000"/>
                </a:schemeClr>
              </a:solidFill>
              <a:latin typeface="Calibri" pitchFamily="34" charset="0"/>
              <a:cs typeface="+mn-cs"/>
            </a:endParaRPr>
          </a:p>
          <a:p>
            <a:pPr marL="457200" indent="-457200" fontAlgn="auto">
              <a:spcBef>
                <a:spcPts val="0"/>
              </a:spcBef>
              <a:spcAft>
                <a:spcPts val="0"/>
              </a:spcAft>
              <a:buFont typeface="Wingdings" pitchFamily="2" charset="2"/>
              <a:buChar char="§"/>
              <a:defRPr/>
            </a:pPr>
            <a:r>
              <a:rPr lang="en-US" sz="2400" dirty="0" smtClean="0">
                <a:solidFill>
                  <a:schemeClr val="tx1">
                    <a:lumMod val="85000"/>
                    <a:lumOff val="15000"/>
                  </a:schemeClr>
                </a:solidFill>
                <a:latin typeface="Calibri" pitchFamily="34" charset="0"/>
                <a:cs typeface="+mn-cs"/>
              </a:rPr>
              <a:t>The </a:t>
            </a:r>
            <a:r>
              <a:rPr lang="en-US" sz="2400" dirty="0">
                <a:solidFill>
                  <a:schemeClr val="tx1">
                    <a:lumMod val="85000"/>
                    <a:lumOff val="15000"/>
                  </a:schemeClr>
                </a:solidFill>
                <a:latin typeface="Calibri" pitchFamily="34" charset="0"/>
                <a:cs typeface="+mn-cs"/>
              </a:rPr>
              <a:t>resulting </a:t>
            </a:r>
            <a:r>
              <a:rPr lang="en-US" sz="2400" i="1" dirty="0">
                <a:solidFill>
                  <a:schemeClr val="tx1">
                    <a:lumMod val="85000"/>
                    <a:lumOff val="15000"/>
                  </a:schemeClr>
                </a:solidFill>
                <a:latin typeface="Calibri" pitchFamily="34" charset="0"/>
                <a:cs typeface="+mn-cs"/>
              </a:rPr>
              <a:t>E. coli </a:t>
            </a:r>
            <a:r>
              <a:rPr lang="en-US" sz="2400" dirty="0">
                <a:solidFill>
                  <a:schemeClr val="tx1">
                    <a:lumMod val="85000"/>
                    <a:lumOff val="15000"/>
                  </a:schemeClr>
                </a:solidFill>
                <a:latin typeface="Calibri" pitchFamily="34" charset="0"/>
                <a:cs typeface="+mn-cs"/>
              </a:rPr>
              <a:t>variants are viable and produce altered </a:t>
            </a:r>
            <a:r>
              <a:rPr lang="en-US" sz="2400" dirty="0" smtClean="0">
                <a:solidFill>
                  <a:schemeClr val="tx1">
                    <a:lumMod val="85000"/>
                    <a:lumOff val="15000"/>
                  </a:schemeClr>
                </a:solidFill>
                <a:latin typeface="Calibri" pitchFamily="34" charset="0"/>
                <a:cs typeface="+mn-cs"/>
              </a:rPr>
              <a:t>LPSs</a:t>
            </a:r>
          </a:p>
          <a:p>
            <a:pPr marL="457200" indent="-457200" fontAlgn="auto">
              <a:spcBef>
                <a:spcPts val="0"/>
              </a:spcBef>
              <a:spcAft>
                <a:spcPts val="0"/>
              </a:spcAft>
              <a:buFont typeface="Wingdings" pitchFamily="2" charset="2"/>
              <a:buChar char="§"/>
              <a:defRPr/>
            </a:pPr>
            <a:endParaRPr lang="en-US" sz="2400" dirty="0">
              <a:solidFill>
                <a:schemeClr val="tx1">
                  <a:lumMod val="85000"/>
                  <a:lumOff val="15000"/>
                </a:schemeClr>
              </a:solidFill>
              <a:latin typeface="Calibri" pitchFamily="34" charset="0"/>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1371600"/>
            <a:ext cx="2686050"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990600" y="1143000"/>
            <a:ext cx="7391400" cy="5603875"/>
          </a:xfrm>
          <a:prstGeom prst="rect">
            <a:avLst/>
          </a:prstGeom>
          <a:noFill/>
          <a:ln w="9525">
            <a:noFill/>
            <a:miter lim="800000"/>
            <a:headEnd/>
            <a:tailEnd/>
          </a:ln>
        </p:spPr>
      </p:pic>
      <p:sp>
        <p:nvSpPr>
          <p:cNvPr id="21507" name="TextBox 4"/>
          <p:cNvSpPr txBox="1">
            <a:spLocks noChangeArrowheads="1"/>
          </p:cNvSpPr>
          <p:nvPr/>
        </p:nvSpPr>
        <p:spPr bwMode="auto">
          <a:xfrm>
            <a:off x="304800" y="130175"/>
            <a:ext cx="8610600" cy="523875"/>
          </a:xfrm>
          <a:prstGeom prst="rect">
            <a:avLst/>
          </a:prstGeom>
          <a:noFill/>
          <a:ln w="9525">
            <a:noFill/>
            <a:miter lim="800000"/>
            <a:headEnd/>
            <a:tailEnd/>
          </a:ln>
        </p:spPr>
        <p:txBody>
          <a:bodyPr>
            <a:spAutoFit/>
          </a:bodyPr>
          <a:lstStyle/>
          <a:p>
            <a:r>
              <a:rPr lang="en-US" sz="2800">
                <a:latin typeface="Rockwell Extra Bold" pitchFamily="18" charset="0"/>
              </a:rPr>
              <a:t>Chimeric LPS Products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1" descr="anaerobic and arabinose invasin"/>
          <p:cNvPicPr>
            <a:picLocks noChangeAspect="1" noChangeArrowheads="1"/>
          </p:cNvPicPr>
          <p:nvPr/>
        </p:nvPicPr>
        <p:blipFill>
          <a:blip r:embed="rId3" cstate="print"/>
          <a:srcRect/>
          <a:stretch>
            <a:fillRect/>
          </a:stretch>
        </p:blipFill>
        <p:spPr bwMode="auto">
          <a:xfrm>
            <a:off x="831850" y="3357563"/>
            <a:ext cx="5930900" cy="3424237"/>
          </a:xfrm>
          <a:prstGeom prst="rect">
            <a:avLst/>
          </a:prstGeom>
          <a:noFill/>
          <a:ln w="9525">
            <a:noFill/>
            <a:miter lim="800000"/>
            <a:headEnd/>
            <a:tailEnd/>
          </a:ln>
        </p:spPr>
      </p:pic>
      <p:pic>
        <p:nvPicPr>
          <p:cNvPr id="14339" name="Picture 12" descr="invasin reporter2"/>
          <p:cNvPicPr>
            <a:picLocks noChangeAspect="1" noChangeArrowheads="1"/>
          </p:cNvPicPr>
          <p:nvPr/>
        </p:nvPicPr>
        <p:blipFill>
          <a:blip r:embed="rId4" cstate="print"/>
          <a:srcRect/>
          <a:stretch>
            <a:fillRect/>
          </a:stretch>
        </p:blipFill>
        <p:spPr bwMode="auto">
          <a:xfrm>
            <a:off x="1447800" y="1143000"/>
            <a:ext cx="2674938" cy="2271713"/>
          </a:xfrm>
          <a:prstGeom prst="rect">
            <a:avLst/>
          </a:prstGeom>
          <a:noFill/>
          <a:ln w="9525">
            <a:noFill/>
            <a:miter lim="800000"/>
            <a:headEnd/>
            <a:tailEnd/>
          </a:ln>
        </p:spPr>
      </p:pic>
      <p:sp>
        <p:nvSpPr>
          <p:cNvPr id="14340" name="Text Box 13"/>
          <p:cNvSpPr txBox="1">
            <a:spLocks noChangeArrowheads="1"/>
          </p:cNvSpPr>
          <p:nvPr/>
        </p:nvSpPr>
        <p:spPr bwMode="auto">
          <a:xfrm>
            <a:off x="4267200" y="1250950"/>
            <a:ext cx="4343400" cy="2101850"/>
          </a:xfrm>
          <a:prstGeom prst="rect">
            <a:avLst/>
          </a:prstGeom>
          <a:noFill/>
          <a:ln w="9525">
            <a:noFill/>
            <a:miter lim="800000"/>
            <a:headEnd/>
            <a:tailEnd/>
          </a:ln>
        </p:spPr>
        <p:txBody>
          <a:bodyPr>
            <a:spAutoFit/>
          </a:bodyPr>
          <a:lstStyle/>
          <a:p>
            <a:pPr>
              <a:lnSpc>
                <a:spcPct val="220000"/>
              </a:lnSpc>
            </a:pPr>
            <a:r>
              <a:rPr lang="en-US" sz="2000">
                <a:solidFill>
                  <a:srgbClr val="000000"/>
                </a:solidFill>
                <a:latin typeface="Arial"/>
              </a:rPr>
              <a:t>FdhInv - Anaerobic Induction</a:t>
            </a:r>
          </a:p>
          <a:p>
            <a:pPr>
              <a:lnSpc>
                <a:spcPct val="220000"/>
              </a:lnSpc>
            </a:pPr>
            <a:r>
              <a:rPr lang="en-US" sz="2000">
                <a:solidFill>
                  <a:srgbClr val="000000"/>
                </a:solidFill>
                <a:latin typeface="Arial"/>
              </a:rPr>
              <a:t>AraInv - Arabinose Induction</a:t>
            </a:r>
          </a:p>
          <a:p>
            <a:pPr>
              <a:lnSpc>
                <a:spcPct val="220000"/>
              </a:lnSpc>
            </a:pPr>
            <a:r>
              <a:rPr lang="en-US" sz="2000">
                <a:solidFill>
                  <a:srgbClr val="000000"/>
                </a:solidFill>
                <a:latin typeface="Arial"/>
              </a:rPr>
              <a:t>TetInv - Constitutive</a:t>
            </a:r>
          </a:p>
        </p:txBody>
      </p:sp>
      <p:sp>
        <p:nvSpPr>
          <p:cNvPr id="14341" name="Rectangle 14"/>
          <p:cNvSpPr>
            <a:spLocks noChangeArrowheads="1"/>
          </p:cNvSpPr>
          <p:nvPr/>
        </p:nvSpPr>
        <p:spPr bwMode="auto">
          <a:xfrm>
            <a:off x="6851650" y="4267200"/>
            <a:ext cx="152400" cy="304800"/>
          </a:xfrm>
          <a:prstGeom prst="rect">
            <a:avLst/>
          </a:prstGeom>
          <a:solidFill>
            <a:srgbClr val="000000"/>
          </a:solidFill>
          <a:ln w="9525">
            <a:solidFill>
              <a:schemeClr val="tx1"/>
            </a:solidFill>
            <a:miter lim="800000"/>
            <a:headEnd/>
            <a:tailEnd/>
          </a:ln>
        </p:spPr>
        <p:txBody>
          <a:bodyPr wrap="none" anchor="ctr"/>
          <a:lstStyle/>
          <a:p>
            <a:endParaRPr lang="en-US">
              <a:solidFill>
                <a:srgbClr val="000000"/>
              </a:solidFill>
              <a:latin typeface="Arial"/>
            </a:endParaRPr>
          </a:p>
        </p:txBody>
      </p:sp>
      <p:sp>
        <p:nvSpPr>
          <p:cNvPr id="14342" name="Rectangle 15"/>
          <p:cNvSpPr>
            <a:spLocks noChangeArrowheads="1"/>
          </p:cNvSpPr>
          <p:nvPr/>
        </p:nvSpPr>
        <p:spPr bwMode="auto">
          <a:xfrm>
            <a:off x="6851650" y="4648200"/>
            <a:ext cx="152400" cy="304800"/>
          </a:xfrm>
          <a:prstGeom prst="rect">
            <a:avLst/>
          </a:prstGeom>
          <a:solidFill>
            <a:srgbClr val="808080"/>
          </a:solidFill>
          <a:ln w="9525">
            <a:solidFill>
              <a:schemeClr val="tx1"/>
            </a:solidFill>
            <a:miter lim="800000"/>
            <a:headEnd/>
            <a:tailEnd/>
          </a:ln>
        </p:spPr>
        <p:txBody>
          <a:bodyPr wrap="none" anchor="ctr"/>
          <a:lstStyle/>
          <a:p>
            <a:endParaRPr lang="en-US">
              <a:solidFill>
                <a:srgbClr val="000000"/>
              </a:solidFill>
              <a:latin typeface="Arial"/>
            </a:endParaRPr>
          </a:p>
        </p:txBody>
      </p:sp>
      <p:sp>
        <p:nvSpPr>
          <p:cNvPr id="14343" name="Rectangle 16"/>
          <p:cNvSpPr>
            <a:spLocks noChangeArrowheads="1"/>
          </p:cNvSpPr>
          <p:nvPr/>
        </p:nvSpPr>
        <p:spPr bwMode="auto">
          <a:xfrm>
            <a:off x="6851650" y="5029200"/>
            <a:ext cx="152400" cy="304800"/>
          </a:xfrm>
          <a:prstGeom prst="rect">
            <a:avLst/>
          </a:prstGeom>
          <a:solidFill>
            <a:schemeClr val="bg1"/>
          </a:solidFill>
          <a:ln w="9525">
            <a:solidFill>
              <a:schemeClr val="tx1"/>
            </a:solidFill>
            <a:miter lim="800000"/>
            <a:headEnd/>
            <a:tailEnd/>
          </a:ln>
        </p:spPr>
        <p:txBody>
          <a:bodyPr wrap="none" anchor="ctr"/>
          <a:lstStyle/>
          <a:p>
            <a:endParaRPr lang="en-US">
              <a:solidFill>
                <a:srgbClr val="000000"/>
              </a:solidFill>
              <a:latin typeface="Arial"/>
            </a:endParaRPr>
          </a:p>
        </p:txBody>
      </p:sp>
      <p:sp>
        <p:nvSpPr>
          <p:cNvPr id="14344" name="Rectangle 18"/>
          <p:cNvSpPr>
            <a:spLocks noChangeArrowheads="1"/>
          </p:cNvSpPr>
          <p:nvPr/>
        </p:nvSpPr>
        <p:spPr bwMode="auto">
          <a:xfrm>
            <a:off x="7080250" y="4200525"/>
            <a:ext cx="1301750" cy="1163638"/>
          </a:xfrm>
          <a:prstGeom prst="rect">
            <a:avLst/>
          </a:prstGeom>
          <a:noFill/>
          <a:ln w="9525">
            <a:noFill/>
            <a:miter lim="800000"/>
            <a:headEnd/>
            <a:tailEnd/>
          </a:ln>
        </p:spPr>
        <p:txBody>
          <a:bodyPr wrap="none">
            <a:spAutoFit/>
          </a:bodyPr>
          <a:lstStyle/>
          <a:p>
            <a:pPr>
              <a:lnSpc>
                <a:spcPct val="130000"/>
              </a:lnSpc>
            </a:pPr>
            <a:r>
              <a:rPr lang="en-US">
                <a:solidFill>
                  <a:srgbClr val="000000"/>
                </a:solidFill>
                <a:latin typeface="Arial"/>
              </a:rPr>
              <a:t>Anaerobic</a:t>
            </a:r>
          </a:p>
          <a:p>
            <a:pPr>
              <a:lnSpc>
                <a:spcPct val="130000"/>
              </a:lnSpc>
            </a:pPr>
            <a:r>
              <a:rPr lang="en-US">
                <a:solidFill>
                  <a:srgbClr val="000000"/>
                </a:solidFill>
                <a:latin typeface="Arial"/>
              </a:rPr>
              <a:t>Arabinose</a:t>
            </a:r>
          </a:p>
          <a:p>
            <a:pPr>
              <a:lnSpc>
                <a:spcPct val="130000"/>
              </a:lnSpc>
            </a:pPr>
            <a:r>
              <a:rPr lang="en-US">
                <a:solidFill>
                  <a:srgbClr val="000000"/>
                </a:solidFill>
                <a:latin typeface="Arial"/>
              </a:rPr>
              <a:t>Normal</a:t>
            </a:r>
          </a:p>
        </p:txBody>
      </p:sp>
      <p:sp>
        <p:nvSpPr>
          <p:cNvPr id="1434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srgbClr val="000000"/>
                </a:solidFill>
                <a:latin typeface="Rockwell Extra Bold" pitchFamily="18" charset="0"/>
              </a:rPr>
              <a:t>Environmentally-dependent invasion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Density-dependent invasion</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978465"/>
            <a:ext cx="376237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346" y="1225658"/>
            <a:ext cx="3105150"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6346" y="3740715"/>
            <a:ext cx="3105150"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Transfer function matching</a:t>
            </a:r>
          </a:p>
        </p:txBody>
      </p:sp>
      <p:pic>
        <p:nvPicPr>
          <p:cNvPr id="16387" name="Picture 4"/>
          <p:cNvPicPr>
            <a:picLocks noChangeAspect="1" noChangeArrowheads="1"/>
          </p:cNvPicPr>
          <p:nvPr/>
        </p:nvPicPr>
        <p:blipFill>
          <a:blip r:embed="rId3" cstate="print"/>
          <a:srcRect/>
          <a:stretch>
            <a:fillRect/>
          </a:stretch>
        </p:blipFill>
        <p:spPr bwMode="auto">
          <a:xfrm>
            <a:off x="1219200" y="1066800"/>
            <a:ext cx="6657975" cy="50736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Transfer function matching</a:t>
            </a:r>
          </a:p>
        </p:txBody>
      </p:sp>
      <p:pic>
        <p:nvPicPr>
          <p:cNvPr id="17411" name="Picture 2"/>
          <p:cNvPicPr>
            <a:picLocks noChangeAspect="1" noChangeArrowheads="1"/>
          </p:cNvPicPr>
          <p:nvPr/>
        </p:nvPicPr>
        <p:blipFill>
          <a:blip r:embed="rId3" cstate="print"/>
          <a:srcRect/>
          <a:stretch>
            <a:fillRect/>
          </a:stretch>
        </p:blipFill>
        <p:spPr bwMode="auto">
          <a:xfrm>
            <a:off x="1295400" y="1219200"/>
            <a:ext cx="6416675" cy="50736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Transfer function matching</a:t>
            </a:r>
          </a:p>
        </p:txBody>
      </p:sp>
      <p:pic>
        <p:nvPicPr>
          <p:cNvPr id="18435" name="Picture 2"/>
          <p:cNvPicPr>
            <a:picLocks noChangeAspect="1" noChangeArrowheads="1"/>
          </p:cNvPicPr>
          <p:nvPr/>
        </p:nvPicPr>
        <p:blipFill>
          <a:blip r:embed="rId3" cstate="print"/>
          <a:srcRect/>
          <a:stretch>
            <a:fillRect/>
          </a:stretch>
        </p:blipFill>
        <p:spPr bwMode="auto">
          <a:xfrm>
            <a:off x="1219200" y="1219200"/>
            <a:ext cx="6657975" cy="50736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rPr>
              <a:t>Transfer function matching</a:t>
            </a:r>
          </a:p>
        </p:txBody>
      </p:sp>
      <p:pic>
        <p:nvPicPr>
          <p:cNvPr id="19459" name="Picture 2"/>
          <p:cNvPicPr>
            <a:picLocks noChangeAspect="1" noChangeArrowheads="1"/>
          </p:cNvPicPr>
          <p:nvPr/>
        </p:nvPicPr>
        <p:blipFill>
          <a:blip r:embed="rId3" cstate="print"/>
          <a:srcRect/>
          <a:stretch>
            <a:fillRect/>
          </a:stretch>
        </p:blipFill>
        <p:spPr bwMode="auto">
          <a:xfrm>
            <a:off x="1295400" y="990600"/>
            <a:ext cx="6492875" cy="55435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1|10.3"/>
</p:tagLst>
</file>

<file path=ppt/tags/tag10.xml><?xml version="1.0" encoding="utf-8"?>
<p:tagLst xmlns:a="http://schemas.openxmlformats.org/drawingml/2006/main" xmlns:r="http://schemas.openxmlformats.org/officeDocument/2006/relationships" xmlns:p="http://schemas.openxmlformats.org/presentationml/2006/main">
  <p:tag name="TIMING" val="|18.2|11.2|8.3|21.8"/>
</p:tagLst>
</file>

<file path=ppt/tags/tag11.xml><?xml version="1.0" encoding="utf-8"?>
<p:tagLst xmlns:a="http://schemas.openxmlformats.org/drawingml/2006/main" xmlns:r="http://schemas.openxmlformats.org/officeDocument/2006/relationships" xmlns:p="http://schemas.openxmlformats.org/presentationml/2006/main">
  <p:tag name="TIMING" val="|41.6"/>
</p:tagLst>
</file>

<file path=ppt/tags/tag12.xml><?xml version="1.0" encoding="utf-8"?>
<p:tagLst xmlns:a="http://schemas.openxmlformats.org/drawingml/2006/main" xmlns:r="http://schemas.openxmlformats.org/officeDocument/2006/relationships" xmlns:p="http://schemas.openxmlformats.org/presentationml/2006/main">
  <p:tag name="TIMING" val="|22.3|8.8|11.5|16.6|8.8"/>
</p:tagLst>
</file>

<file path=ppt/tags/tag13.xml><?xml version="1.0" encoding="utf-8"?>
<p:tagLst xmlns:a="http://schemas.openxmlformats.org/drawingml/2006/main" xmlns:r="http://schemas.openxmlformats.org/officeDocument/2006/relationships" xmlns:p="http://schemas.openxmlformats.org/presentationml/2006/main">
  <p:tag name="TIMING" val="|51.9"/>
</p:tagLst>
</file>

<file path=ppt/tags/tag2.xml><?xml version="1.0" encoding="utf-8"?>
<p:tagLst xmlns:a="http://schemas.openxmlformats.org/drawingml/2006/main" xmlns:r="http://schemas.openxmlformats.org/officeDocument/2006/relationships" xmlns:p="http://schemas.openxmlformats.org/presentationml/2006/main">
  <p:tag name="TIMING" val="|15.1|15.5"/>
</p:tagLst>
</file>

<file path=ppt/tags/tag3.xml><?xml version="1.0" encoding="utf-8"?>
<p:tagLst xmlns:a="http://schemas.openxmlformats.org/drawingml/2006/main" xmlns:r="http://schemas.openxmlformats.org/officeDocument/2006/relationships" xmlns:p="http://schemas.openxmlformats.org/presentationml/2006/main">
  <p:tag name="TIMING" val="|6.5|5.1|8.6|2.6"/>
</p:tagLst>
</file>

<file path=ppt/tags/tag4.xml><?xml version="1.0" encoding="utf-8"?>
<p:tagLst xmlns:a="http://schemas.openxmlformats.org/drawingml/2006/main" xmlns:r="http://schemas.openxmlformats.org/officeDocument/2006/relationships" xmlns:p="http://schemas.openxmlformats.org/presentationml/2006/main">
  <p:tag name="TIMING" val="|35.5|6.2|12.6"/>
</p:tagLst>
</file>

<file path=ppt/tags/tag5.xml><?xml version="1.0" encoding="utf-8"?>
<p:tagLst xmlns:a="http://schemas.openxmlformats.org/drawingml/2006/main" xmlns:r="http://schemas.openxmlformats.org/officeDocument/2006/relationships" xmlns:p="http://schemas.openxmlformats.org/presentationml/2006/main">
  <p:tag name="TIMING" val="|25|8.4"/>
</p:tagLst>
</file>

<file path=ppt/tags/tag6.xml><?xml version="1.0" encoding="utf-8"?>
<p:tagLst xmlns:a="http://schemas.openxmlformats.org/drawingml/2006/main" xmlns:r="http://schemas.openxmlformats.org/officeDocument/2006/relationships" xmlns:p="http://schemas.openxmlformats.org/presentationml/2006/main">
  <p:tag name="TIMING" val="|29.1|13.9"/>
</p:tagLst>
</file>

<file path=ppt/tags/tag7.xml><?xml version="1.0" encoding="utf-8"?>
<p:tagLst xmlns:a="http://schemas.openxmlformats.org/drawingml/2006/main" xmlns:r="http://schemas.openxmlformats.org/officeDocument/2006/relationships" xmlns:p="http://schemas.openxmlformats.org/presentationml/2006/main">
  <p:tag name="TIMING" val="|32.1"/>
</p:tagLst>
</file>

<file path=ppt/tags/tag8.xml><?xml version="1.0" encoding="utf-8"?>
<p:tagLst xmlns:a="http://schemas.openxmlformats.org/drawingml/2006/main" xmlns:r="http://schemas.openxmlformats.org/officeDocument/2006/relationships" xmlns:p="http://schemas.openxmlformats.org/presentationml/2006/main">
  <p:tag name="TIMING" val="|23.7"/>
</p:tagLst>
</file>

<file path=ppt/tags/tag9.xml><?xml version="1.0" encoding="utf-8"?>
<p:tagLst xmlns:a="http://schemas.openxmlformats.org/drawingml/2006/main" xmlns:r="http://schemas.openxmlformats.org/officeDocument/2006/relationships" xmlns:p="http://schemas.openxmlformats.org/presentationml/2006/main">
  <p:tag name="TIMING" val="|15.9|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1736</TotalTime>
  <Words>4284</Words>
  <Application>Microsoft Office PowerPoint</Application>
  <PresentationFormat>On-screen Show (4:3)</PresentationFormat>
  <Paragraphs>215</Paragraphs>
  <Slides>37</Slides>
  <Notes>37</Notes>
  <HiddenSlides>0</HiddenSlides>
  <MMClips>1</MMClips>
  <ScaleCrop>false</ScaleCrop>
  <HeadingPairs>
    <vt:vector size="4" baseType="variant">
      <vt:variant>
        <vt:lpstr>Theme</vt:lpstr>
      </vt:variant>
      <vt:variant>
        <vt:i4>3</vt:i4>
      </vt:variant>
      <vt:variant>
        <vt:lpstr>Slide Titles</vt:lpstr>
      </vt:variant>
      <vt:variant>
        <vt:i4>37</vt:i4>
      </vt:variant>
    </vt:vector>
  </HeadingPairs>
  <TitlesOfParts>
    <vt:vector size="40" baseType="lpstr">
      <vt:lpstr>Office Theme</vt:lpstr>
      <vt:lpstr>1_Office Theme</vt:lpstr>
      <vt:lpstr>5_Default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jcanderson</dc:creator>
  <cp:lastModifiedBy>jcanderson</cp:lastModifiedBy>
  <cp:revision>140</cp:revision>
  <dcterms:created xsi:type="dcterms:W3CDTF">2009-09-27T15:42:10Z</dcterms:created>
  <dcterms:modified xsi:type="dcterms:W3CDTF">2013-11-01T05:44:07Z</dcterms:modified>
</cp:coreProperties>
</file>